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03" r:id="rId2"/>
    <p:sldId id="504" r:id="rId3"/>
    <p:sldId id="530" r:id="rId4"/>
    <p:sldId id="528" r:id="rId5"/>
    <p:sldId id="529" r:id="rId6"/>
    <p:sldId id="525" r:id="rId7"/>
    <p:sldId id="534" r:id="rId8"/>
    <p:sldId id="526" r:id="rId9"/>
    <p:sldId id="506" r:id="rId10"/>
    <p:sldId id="527" r:id="rId11"/>
    <p:sldId id="507" r:id="rId12"/>
    <p:sldId id="533" r:id="rId13"/>
    <p:sldId id="531" r:id="rId14"/>
    <p:sldId id="532" r:id="rId15"/>
    <p:sldId id="517" r:id="rId16"/>
    <p:sldId id="261" r:id="rId17"/>
  </p:sldIdLst>
  <p:sldSz cx="9144000" cy="6858000" type="screen4x3"/>
  <p:notesSz cx="6808788" cy="994092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44">
          <p15:clr>
            <a:srgbClr val="A4A3A4"/>
          </p15:clr>
        </p15:guide>
        <p15:guide id="2" orient="horz" pos="1141">
          <p15:clr>
            <a:srgbClr val="A4A3A4"/>
          </p15:clr>
        </p15:guide>
        <p15:guide id="3" pos="251">
          <p15:clr>
            <a:srgbClr val="A4A3A4"/>
          </p15:clr>
        </p15:guide>
        <p15:guide id="4"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8623" autoAdjust="0"/>
  </p:normalViewPr>
  <p:slideViewPr>
    <p:cSldViewPr snapToGrid="0" snapToObjects="1">
      <p:cViewPr varScale="1">
        <p:scale>
          <a:sx n="91" d="100"/>
          <a:sy n="91" d="100"/>
        </p:scale>
        <p:origin x="2214" y="78"/>
      </p:cViewPr>
      <p:guideLst>
        <p:guide orient="horz" pos="1044"/>
        <p:guide orient="horz" pos="1141"/>
        <p:guide pos="251"/>
        <p:guide pos="551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77" tIns="45789" rIns="91577" bIns="457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6038" y="0"/>
            <a:ext cx="2951162" cy="496888"/>
          </a:xfrm>
          <a:prstGeom prst="rect">
            <a:avLst/>
          </a:prstGeom>
        </p:spPr>
        <p:txBody>
          <a:bodyPr vert="horz" lIns="91577" tIns="45789" rIns="91577" bIns="45789" rtlCol="0"/>
          <a:lstStyle>
            <a:lvl1pPr algn="r" eaLnBrk="1" fontAlgn="auto" hangingPunct="1">
              <a:spcBef>
                <a:spcPts val="0"/>
              </a:spcBef>
              <a:spcAft>
                <a:spcPts val="0"/>
              </a:spcAft>
              <a:defRPr sz="1200">
                <a:latin typeface="+mn-lt"/>
                <a:cs typeface="+mn-cs"/>
              </a:defRPr>
            </a:lvl1pPr>
          </a:lstStyle>
          <a:p>
            <a:pPr>
              <a:defRPr/>
            </a:pPr>
            <a:fld id="{9BE9B515-A79A-4505-9DB5-BE581CC29214}" type="datetimeFigureOut">
              <a:rPr lang="en-US"/>
              <a:pPr>
                <a:defRPr/>
              </a:pPr>
              <a:t>4/12/2017</a:t>
            </a:fld>
            <a:endParaRPr lang="en-US"/>
          </a:p>
        </p:txBody>
      </p:sp>
      <p:sp>
        <p:nvSpPr>
          <p:cNvPr id="4" name="Footer Placeholder 3"/>
          <p:cNvSpPr>
            <a:spLocks noGrp="1"/>
          </p:cNvSpPr>
          <p:nvPr>
            <p:ph type="ftr" sz="quarter" idx="2"/>
          </p:nvPr>
        </p:nvSpPr>
        <p:spPr>
          <a:xfrm>
            <a:off x="0" y="9442450"/>
            <a:ext cx="2951163" cy="496888"/>
          </a:xfrm>
          <a:prstGeom prst="rect">
            <a:avLst/>
          </a:prstGeom>
        </p:spPr>
        <p:txBody>
          <a:bodyPr vert="horz" lIns="91577" tIns="45789" rIns="91577" bIns="457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wrap="square" lIns="91577" tIns="45789" rIns="91577" bIns="457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158FB3B-EDD1-4820-84EB-BC001DAFD2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77" tIns="45789" rIns="91577" bIns="457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577" tIns="45789" rIns="91577" bIns="45789" rtlCol="0"/>
          <a:lstStyle>
            <a:lvl1pPr algn="r" eaLnBrk="1" fontAlgn="auto" hangingPunct="1">
              <a:spcBef>
                <a:spcPts val="0"/>
              </a:spcBef>
              <a:spcAft>
                <a:spcPts val="0"/>
              </a:spcAft>
              <a:defRPr sz="1200">
                <a:latin typeface="+mn-lt"/>
                <a:cs typeface="+mn-cs"/>
              </a:defRPr>
            </a:lvl1pPr>
          </a:lstStyle>
          <a:p>
            <a:pPr>
              <a:defRPr/>
            </a:pPr>
            <a:fld id="{D8726809-D177-4F4A-83A8-8176DCEEEA38}" type="datetimeFigureOut">
              <a:rPr lang="en-US"/>
              <a:pPr>
                <a:defRPr/>
              </a:pPr>
              <a:t>4/12/2017</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577" tIns="45789" rIns="91577" bIns="45789"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a:p>
        </p:txBody>
      </p:sp>
      <p:sp>
        <p:nvSpPr>
          <p:cNvPr id="6" name="Footer Placeholder 5"/>
          <p:cNvSpPr>
            <a:spLocks noGrp="1"/>
          </p:cNvSpPr>
          <p:nvPr>
            <p:ph type="ftr" sz="quarter" idx="4"/>
          </p:nvPr>
        </p:nvSpPr>
        <p:spPr>
          <a:xfrm>
            <a:off x="0" y="9442450"/>
            <a:ext cx="2951163" cy="496888"/>
          </a:xfrm>
          <a:prstGeom prst="rect">
            <a:avLst/>
          </a:prstGeom>
        </p:spPr>
        <p:txBody>
          <a:bodyPr vert="horz" lIns="91577" tIns="45789" rIns="91577" bIns="457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wrap="square" lIns="91577" tIns="45789" rIns="91577" bIns="457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F95419-159B-48CB-B902-E055FE11F1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ologna_proces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European_Higher_Education_Are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lassholder for nota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I know little about higher education in Kyrgyzstan. However, I am 100 % certain that you all have ambitions to build up, maintain and develop higher education of high quality. And I am sure that you want other countries to see this too, so that you can attract more students, teachers and projects. For this purpose you will need academic freedom, academic competence and sufficient resources. </a:t>
            </a:r>
          </a:p>
          <a:p>
            <a:pPr>
              <a:defRPr/>
            </a:pPr>
            <a:endParaRPr lang="en-US" dirty="0" smtClean="0"/>
          </a:p>
          <a:p>
            <a:pPr>
              <a:defRPr/>
            </a:pPr>
            <a:r>
              <a:rPr lang="en-US" dirty="0" smtClean="0"/>
              <a:t>You also have to have a well functioning quality assurance in place: systematic quality work that documents results and further improvements. You will need to adapt to transparency (for good days and for worse) and to involve students</a:t>
            </a:r>
            <a:endParaRPr lang="nb-NO" dirty="0" smtClean="0"/>
          </a:p>
          <a:p>
            <a:pPr>
              <a:defRPr/>
            </a:pPr>
            <a:endParaRPr lang="en-US" dirty="0" smtClean="0"/>
          </a:p>
          <a:p>
            <a:pPr>
              <a:defRPr/>
            </a:pPr>
            <a:r>
              <a:rPr lang="en-US" dirty="0" smtClean="0"/>
              <a:t>The Bologna-process aim at strengthening convergence and compatibility in the European Higher education Area (EHEA). That does not however mean that higher education should be identical to each other. On the contrary: flexibility and divergence are appreciated values.</a:t>
            </a:r>
            <a:endParaRPr lang="nb-NO" dirty="0" smtClean="0"/>
          </a:p>
          <a:p>
            <a:pPr marL="228600" indent="-228600">
              <a:buFontTx/>
              <a:buAutoNum type="arabicPeriod"/>
              <a:defRPr/>
            </a:pPr>
            <a:endParaRPr lang="en-US" altLang="nb-NO" dirty="0" smtClean="0"/>
          </a:p>
          <a:p>
            <a:pPr>
              <a:defRPr/>
            </a:pPr>
            <a:r>
              <a:rPr lang="en-US" altLang="nb-NO" dirty="0" smtClean="0"/>
              <a:t>It is a great pleasure for me to attend this seminar. This is an important event, to gather so many so important people for the quality and quality management of higher education. </a:t>
            </a:r>
          </a:p>
          <a:p>
            <a:pPr>
              <a:defRPr/>
            </a:pPr>
            <a:endParaRPr lang="en-US" altLang="nb-NO" dirty="0" smtClean="0"/>
          </a:p>
          <a:p>
            <a:pPr>
              <a:defRPr/>
            </a:pPr>
            <a:r>
              <a:rPr lang="en-US" altLang="nb-NO" dirty="0" smtClean="0"/>
              <a:t>I believe that the Bologna-process has had a surprisingly strong impact on many issues. And that this, through the almost twenty years since the initial signatures, have brought higher education in the European Area closer together   </a:t>
            </a:r>
          </a:p>
          <a:p>
            <a:pPr marL="228600" indent="-228600">
              <a:defRPr/>
            </a:pPr>
            <a:endParaRPr lang="nb-NO" altLang="nb-NO" dirty="0" smtClean="0"/>
          </a:p>
        </p:txBody>
      </p:sp>
      <p:sp>
        <p:nvSpPr>
          <p:cNvPr id="717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49D103-97FB-473F-B200-D5D1004D557B}" type="slidenum">
              <a:rPr lang="en-US" altLang="nb-NO" smtClean="0">
                <a:latin typeface="Calibri" panose="020F0502020204030204" pitchFamily="34" charset="0"/>
              </a:rPr>
              <a:pPr/>
              <a:t>1</a:t>
            </a:fld>
            <a:endParaRPr lang="en-US" altLang="nb-NO"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Times New Roman" panose="02020603050405020304" pitchFamily="18"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8663" algn="l"/>
                <a:tab pos="1458913" algn="l"/>
                <a:tab pos="2189163" algn="l"/>
                <a:tab pos="2917825" algn="l"/>
              </a:tabLst>
              <a:defRPr sz="1200">
                <a:solidFill>
                  <a:schemeClr val="tx1"/>
                </a:solidFill>
                <a:latin typeface="Calibri" panose="020F0502020204030204" pitchFamily="34" charset="0"/>
              </a:defRPr>
            </a:lvl1pPr>
            <a:lvl2pPr marL="742950" indent="-285750">
              <a:spcBef>
                <a:spcPct val="30000"/>
              </a:spcBef>
              <a:tabLst>
                <a:tab pos="728663" algn="l"/>
                <a:tab pos="1458913" algn="l"/>
                <a:tab pos="2189163" algn="l"/>
                <a:tab pos="2917825" algn="l"/>
              </a:tabLst>
              <a:defRPr sz="1200">
                <a:solidFill>
                  <a:schemeClr val="tx1"/>
                </a:solidFill>
                <a:latin typeface="Calibri" panose="020F0502020204030204" pitchFamily="34" charset="0"/>
              </a:defRPr>
            </a:lvl2pPr>
            <a:lvl3pPr marL="11445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3pPr>
            <a:lvl4pPr marL="16017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4pPr>
            <a:lvl5pPr marL="20589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9pPr>
          </a:lstStyle>
          <a:p>
            <a:pPr>
              <a:spcBef>
                <a:spcPct val="0"/>
              </a:spcBef>
              <a:buClr>
                <a:srgbClr val="000000"/>
              </a:buClr>
              <a:buSzPct val="45000"/>
              <a:buFont typeface="Wingdings" panose="05000000000000000000" pitchFamily="2" charset="2"/>
              <a:buNone/>
            </a:pPr>
            <a:fld id="{CEC23C39-F2A3-4BEE-96EC-386EC8D5C194}" type="slidenum">
              <a:rPr lang="en-GB" altLang="en-US" sz="1300" smtClean="0">
                <a:solidFill>
                  <a:srgbClr val="000000"/>
                </a:solidFill>
                <a:latin typeface="Times New Roman" panose="02020603050405020304" pitchFamily="18" charset="0"/>
                <a:ea typeface="Arial Unicode MS" panose="020B0604020202020204" pitchFamily="34" charset="-128"/>
              </a:rPr>
              <a:pPr>
                <a:spcBef>
                  <a:spcPct val="0"/>
                </a:spcBef>
                <a:buClr>
                  <a:srgbClr val="000000"/>
                </a:buClr>
                <a:buSzPct val="45000"/>
                <a:buFont typeface="Wingdings" panose="05000000000000000000" pitchFamily="2" charset="2"/>
                <a:buNone/>
              </a:pPr>
              <a:t>10</a:t>
            </a:fld>
            <a:endParaRPr lang="en-GB" altLang="en-US" sz="1300" smtClean="0">
              <a:solidFill>
                <a:srgbClr val="000000"/>
              </a:solidFill>
              <a:latin typeface="Times New Roman" panose="02020603050405020304" pitchFamily="18" charset="0"/>
              <a:ea typeface="Arial Unicode MS" panose="020B060402020202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b-NO" smtClean="0"/>
          </a:p>
          <a:p>
            <a:r>
              <a:rPr lang="en-US" altLang="nb-NO" smtClean="0"/>
              <a:t>Are you familiar with the ESG?</a:t>
            </a:r>
          </a:p>
          <a:p>
            <a:r>
              <a:rPr lang="en-US" altLang="nb-NO" smtClean="0"/>
              <a:t>This picture shows the standards to which European Higher Education Institutions have to comply.</a:t>
            </a:r>
          </a:p>
          <a:p>
            <a:r>
              <a:rPr lang="en-US" altLang="nb-NO" smtClean="0"/>
              <a:t>The standards given in the document are obligatory, the guidelines are what they claim to be: guidelines. </a:t>
            </a:r>
          </a:p>
          <a:p>
            <a:r>
              <a:rPr lang="en-US" altLang="nb-NO" smtClean="0"/>
              <a:t>Even if you are not a part of the EHEA, I recommend you both to read and try to implement these standards. To me at least, they make up a useful tool to quality assurance.  </a:t>
            </a:r>
          </a:p>
          <a:p>
            <a:endParaRPr lang="en-US" altLang="nb-NO" smtClean="0"/>
          </a:p>
          <a:p>
            <a:r>
              <a:rPr lang="en-US" altLang="nb-NO" smtClean="0"/>
              <a:t>Which standard do you think will be the most challenging?</a:t>
            </a:r>
          </a:p>
        </p:txBody>
      </p:sp>
      <p:sp>
        <p:nvSpPr>
          <p:cNvPr id="2765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BF5975-7549-41BC-A030-41AFDA45C63A}" type="slidenum">
              <a:rPr lang="en-US" altLang="nb-NO" smtClean="0">
                <a:latin typeface="Calibri" panose="020F0502020204030204" pitchFamily="34" charset="0"/>
              </a:rPr>
              <a:pPr/>
              <a:t>11</a:t>
            </a:fld>
            <a:endParaRPr lang="en-US" altLang="nb-NO"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
        <p:nvSpPr>
          <p:cNvPr id="297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A3E250-5614-479A-AF41-FA15BE6EE738}" type="slidenum">
              <a:rPr lang="en-US" altLang="nb-NO" smtClean="0">
                <a:latin typeface="Calibri" panose="020F0502020204030204" pitchFamily="34" charset="0"/>
              </a:rPr>
              <a:pPr/>
              <a:t>12</a:t>
            </a:fld>
            <a:endParaRPr lang="en-US" altLang="nb-NO"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nb-NO" smtClean="0"/>
              <a:t>Read the text</a:t>
            </a:r>
          </a:p>
          <a:p>
            <a:endParaRPr lang="en-GB" altLang="nb-NO" smtClean="0"/>
          </a:p>
          <a:p>
            <a:r>
              <a:rPr lang="en-GB" altLang="nb-NO" smtClean="0"/>
              <a:t>Involving stakeholders: Again and again: involve students! </a:t>
            </a: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322162-6869-4FAA-8CD0-4346F33AD084}"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smtClean="0"/>
              <a:t>Resources, restrictions </a:t>
            </a:r>
          </a:p>
          <a:p>
            <a:endParaRPr lang="en-US" altLang="nb-NO" smtClean="0"/>
          </a:p>
          <a:p>
            <a:r>
              <a:rPr lang="en-US" altLang="nb-NO" smtClean="0"/>
              <a:t>Again: Institutions have to accept and appreciate student involvement</a:t>
            </a:r>
          </a:p>
          <a:p>
            <a:r>
              <a:rPr lang="en-US" altLang="nb-NO" smtClean="0"/>
              <a:t>ESG requires publishing of full reports, both the once with a positive conclusion and those who are negative</a:t>
            </a:r>
          </a:p>
          <a:p>
            <a:r>
              <a:rPr lang="en-US" altLang="nb-NO" smtClean="0"/>
              <a:t>The agencies have to keep an arm length distance to both the Ministry and the institutions. However the Agency’s external QA on institutions should be build on purposeful communication, involving institutions, and other stakeholders in designing the methods and criteria</a:t>
            </a:r>
          </a:p>
          <a:p>
            <a:endParaRPr lang="en-US" altLang="nb-NO" smtClean="0"/>
          </a:p>
          <a:p>
            <a:r>
              <a:rPr lang="en-US" altLang="nb-NO" smtClean="0"/>
              <a:t>Internationalisation read the text</a:t>
            </a:r>
          </a:p>
        </p:txBody>
      </p:sp>
      <p:sp>
        <p:nvSpPr>
          <p:cNvPr id="337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8E2A60-7C69-4DC5-A91C-4D3AA2D1724E}"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nb-NO" altLang="nb-NO" smtClean="0"/>
          </a:p>
        </p:txBody>
      </p:sp>
      <p:sp>
        <p:nvSpPr>
          <p:cNvPr id="3584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C840E-39EA-407F-9E6F-6C53EBDEF42B}" type="slidenum">
              <a:rPr lang="en-US" altLang="nb-NO" smtClean="0">
                <a:latin typeface="Calibri" panose="020F0502020204030204" pitchFamily="34" charset="0"/>
              </a:rPr>
              <a:pPr/>
              <a:t>15</a:t>
            </a:fld>
            <a:endParaRPr lang="en-US" altLang="nb-NO"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7BAD76-AC09-4782-9E63-C0F1B959DF85}"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The Bologna-declaration is the Joint declaration of the 29 European Ministers of Education convened in Bologna on 19 June 1999. This declaration is the main guiding document of the </a:t>
            </a:r>
            <a:r>
              <a:rPr lang="en-US" altLang="ru-RU" smtClean="0">
                <a:hlinkClick r:id="rId3" tooltip="Bologna process"/>
              </a:rPr>
              <a:t>Bologna process</a:t>
            </a:r>
            <a:r>
              <a:rPr lang="en-US" altLang="ru-RU" smtClean="0"/>
              <a:t>. </a:t>
            </a:r>
          </a:p>
          <a:p>
            <a:r>
              <a:rPr lang="en-US" altLang="ru-RU" smtClean="0"/>
              <a:t>It proposed a </a:t>
            </a:r>
            <a:r>
              <a:rPr lang="en-US" altLang="ru-RU" smtClean="0">
                <a:hlinkClick r:id="rId4" tooltip="European Higher Education Area"/>
              </a:rPr>
              <a:t>European Higher Education Area</a:t>
            </a:r>
            <a:r>
              <a:rPr lang="en-US" altLang="ru-RU" smtClean="0"/>
              <a:t> in which students and graduates could move freely between countries, using prior qualifications in one country as acceptable entry requirements for further study in another.</a:t>
            </a:r>
          </a:p>
          <a:p>
            <a:r>
              <a:rPr lang="en-US" altLang="ru-RU" smtClean="0"/>
              <a:t>One of the principal aims agreed were: "Adoption of a system of easily readable and comparable degrees". The 3 + 2 + 3 model was identified. That is to say, countries should adopt common structures, terminology and standards</a:t>
            </a:r>
          </a:p>
          <a:p>
            <a:pPr lvl="1"/>
            <a:endParaRPr lang="en-GB" altLang="nb-NO" b="1" smtClean="0"/>
          </a:p>
          <a:p>
            <a:pPr lvl="1"/>
            <a:r>
              <a:rPr lang="en-GB" altLang="nb-NO" b="1" smtClean="0"/>
              <a:t>Quality Assurance  </a:t>
            </a:r>
            <a:r>
              <a:rPr lang="en-GB" altLang="nb-NO" smtClean="0"/>
              <a:t>another of the Process’s main pillars has become a real success story!</a:t>
            </a:r>
          </a:p>
          <a:p>
            <a:pPr lvl="1"/>
            <a:r>
              <a:rPr lang="en-GB" altLang="nb-NO" smtClean="0"/>
              <a:t>Internal QA: the institutions’ own quality work, policy + system + implementing real quality work</a:t>
            </a:r>
          </a:p>
          <a:p>
            <a:pPr lvl="1"/>
            <a:r>
              <a:rPr lang="en-GB" altLang="nb-NO" smtClean="0"/>
              <a:t>External QA: Is when an independent, external body like the QA agency reviews the institution  </a:t>
            </a:r>
          </a:p>
          <a:p>
            <a:r>
              <a:rPr lang="en-GB" altLang="en-US" sz="1100" smtClean="0">
                <a:ea typeface="MS PGothic" panose="020B0600070205080204" pitchFamily="34" charset="-128"/>
                <a:sym typeface="Wingdings" panose="05000000000000000000" pitchFamily="2" charset="2"/>
              </a:rPr>
              <a:t>	</a:t>
            </a:r>
          </a:p>
          <a:p>
            <a:r>
              <a:rPr lang="en-GB" altLang="en-US" sz="1100" smtClean="0">
                <a:ea typeface="MS PGothic" panose="020B0600070205080204" pitchFamily="34" charset="-128"/>
                <a:sym typeface="Wingdings" panose="05000000000000000000" pitchFamily="2" charset="2"/>
              </a:rPr>
              <a:t>	In this context, external and internal QA build upon each other (one is not complete without the other)</a:t>
            </a:r>
            <a:endParaRPr lang="en-GB" altLang="en-US" sz="1100" smtClean="0">
              <a:ea typeface="MS PGothic" panose="020B0600070205080204" pitchFamily="34" charset="-128"/>
            </a:endParaRPr>
          </a:p>
          <a:p>
            <a:pPr lvl="1"/>
            <a:endParaRPr lang="en-GB" altLang="nb-NO" smtClean="0"/>
          </a:p>
          <a:p>
            <a:pPr lvl="1"/>
            <a:r>
              <a:rPr lang="en-GB" altLang="nb-NO" smtClean="0"/>
              <a:t>Also in the Bologna-process: </a:t>
            </a:r>
          </a:p>
          <a:p>
            <a:pPr lvl="1"/>
            <a:r>
              <a:rPr lang="en-GB" altLang="nb-NO" smtClean="0"/>
              <a:t>recognition</a:t>
            </a:r>
          </a:p>
          <a:p>
            <a:pPr lvl="1"/>
            <a:r>
              <a:rPr lang="en-GB" altLang="nb-NO" smtClean="0"/>
              <a:t>the social dimension of HE; </a:t>
            </a:r>
          </a:p>
          <a:p>
            <a:pPr lvl="1"/>
            <a:r>
              <a:rPr lang="en-GB" altLang="nb-NO" smtClean="0"/>
              <a:t>employability of students; </a:t>
            </a:r>
          </a:p>
          <a:p>
            <a:pPr lvl="1"/>
            <a:r>
              <a:rPr lang="en-GB" altLang="nb-NO" smtClean="0"/>
              <a:t>student centred learning </a:t>
            </a:r>
          </a:p>
          <a:p>
            <a:pPr lvl="1"/>
            <a:endParaRPr lang="en-GB" altLang="nb-NO" smtClean="0"/>
          </a:p>
          <a:p>
            <a:endParaRPr lang="nb-NO" altLang="nb-NO" smtClean="0"/>
          </a:p>
        </p:txBody>
      </p:sp>
      <p:sp>
        <p:nvSpPr>
          <p:cNvPr id="92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2887A3-C003-4A4E-AA7F-80A70E3608AD}"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My logo here is ENQA - what is ENQA?</a:t>
            </a:r>
          </a:p>
          <a:p>
            <a:r>
              <a:rPr lang="en-GB" altLang="en-US" smtClean="0"/>
              <a:t>ENQA is … (read the picture)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CC45A7-B068-4F77-9F81-63D3B4A7BE57}"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Kazakhstan, by IAAR (Independent Agency for Accreditation and Rating) was welcomed as an ENQA member 30 November 2016, after this illustration was made. </a:t>
            </a:r>
          </a:p>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AA3D9B-F747-47D2-AC83-BBCE4530C4B1}"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Kazakhstan, by IAAR (Independent Agency for Accreditation and Rating) is now a full member </a:t>
            </a:r>
          </a:p>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F87048-209A-4A07-92D1-4EDE93780EA2}"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smtClean="0">
                <a:ea typeface="MS PGothic" panose="020B0600070205080204" pitchFamily="34" charset="-128"/>
              </a:rPr>
              <a:t>QA </a:t>
            </a:r>
            <a:r>
              <a:rPr lang="en-GB" altLang="en-US" sz="1100" b="1" smtClean="0">
                <a:ea typeface="MS PGothic" panose="020B0600070205080204" pitchFamily="34" charset="-128"/>
              </a:rPr>
              <a:t>involves stakeholders</a:t>
            </a:r>
            <a:r>
              <a:rPr lang="en-GB" altLang="en-US" sz="1100" smtClean="0">
                <a:ea typeface="MS PGothic" panose="020B0600070205080204" pitchFamily="34" charset="-128"/>
              </a:rPr>
              <a:t> and takes into account the expectations of all stakeholders and society</a:t>
            </a:r>
          </a:p>
          <a:p>
            <a:endParaRPr lang="en-GB" altLang="en-US" sz="1100" smtClean="0">
              <a:ea typeface="MS PGothic" panose="020B0600070205080204" pitchFamily="34" charset="-128"/>
            </a:endParaRPr>
          </a:p>
          <a:p>
            <a:endParaRPr lang="en-GB" altLang="en-US" sz="1100" smtClean="0">
              <a:ea typeface="MS PGothic" panose="020B0600070205080204" pitchFamily="34" charset="-128"/>
            </a:endParaRPr>
          </a:p>
          <a:p>
            <a:endParaRPr lang="en-GB" altLang="en-US" sz="1100" smtClean="0"/>
          </a:p>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F6EE1C-FC0E-4C2C-A9B3-FCFE364A1AFF}"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lstStyle/>
          <a:p>
            <a:pPr marL="286179" indent="-286179">
              <a:buFont typeface="Arial" panose="020B0604020202020204" pitchFamily="34" charset="0"/>
              <a:buChar char="•"/>
              <a:defRPr/>
            </a:pPr>
            <a:r>
              <a:rPr lang="en-US" altLang="en-US" dirty="0" smtClean="0">
                <a:latin typeface="Times New Roman" panose="02020603050405020304" pitchFamily="18" charset="0"/>
              </a:rPr>
              <a:t>That the university itself has the primary responsibility for the quality of its own provisions/studies seems obvious. Nevertheless it is stated in the various laws regulating higher education across Europe.</a:t>
            </a:r>
          </a:p>
          <a:p>
            <a:pPr marL="286179" indent="-286179">
              <a:buFont typeface="Arial" panose="020B0604020202020204" pitchFamily="34" charset="0"/>
              <a:buChar char="•"/>
              <a:defRPr/>
            </a:pPr>
            <a:r>
              <a:rPr lang="en-US" altLang="en-US" dirty="0" smtClean="0">
                <a:latin typeface="Times New Roman" panose="02020603050405020304" pitchFamily="18" charset="0"/>
              </a:rPr>
              <a:t>EQA, the external quality assurance in higher education, (preformed by agencies), even though it is based upon ESG, shall always respond to the diversity in the country and in the sector</a:t>
            </a:r>
          </a:p>
          <a:p>
            <a:pPr marL="286179" indent="-286179">
              <a:buFont typeface="Arial" panose="020B0604020202020204" pitchFamily="34" charset="0"/>
              <a:buChar char="•"/>
              <a:defRPr/>
            </a:pPr>
            <a:r>
              <a:rPr lang="en-US" altLang="en-US" dirty="0" smtClean="0">
                <a:latin typeface="Times New Roman" panose="02020603050405020304" pitchFamily="18" charset="0"/>
              </a:rPr>
              <a:t>QA and quality work in general is not to be done by quality professionals alone but by involving all parties: the students, the teachers, the leaders on all levels. A quality culture does not come by itself, but evolves around structures like a quality policy, a quality system  and a well functioning quality work </a:t>
            </a:r>
          </a:p>
          <a:p>
            <a:pPr marL="286179" indent="-286179">
              <a:buFont typeface="Arial" panose="020B0604020202020204" pitchFamily="34" charset="0"/>
              <a:buChar char="•"/>
              <a:defRPr/>
            </a:pPr>
            <a:r>
              <a:rPr lang="en-US" altLang="en-US" dirty="0" smtClean="0">
                <a:latin typeface="Times New Roman" panose="02020603050405020304" pitchFamily="18" charset="0"/>
              </a:rPr>
              <a:t>… … that takes into account the needs, experience and expectations of student and main stakeholders. </a:t>
            </a:r>
          </a:p>
          <a:p>
            <a:pPr>
              <a:buFont typeface="Arial" panose="020B0604020202020204" pitchFamily="34" charset="0"/>
              <a:buNone/>
              <a:defRPr/>
            </a:pPr>
            <a:r>
              <a:rPr lang="en-US" altLang="en-US" dirty="0" smtClean="0">
                <a:latin typeface="Times New Roman" panose="02020603050405020304" pitchFamily="18" charset="0"/>
              </a:rPr>
              <a:t>___</a:t>
            </a:r>
          </a:p>
          <a:p>
            <a:pPr marL="286179" indent="-286179">
              <a:buFont typeface="Arial" panose="020B0604020202020204" pitchFamily="34" charset="0"/>
              <a:buChar char="•"/>
              <a:defRPr/>
            </a:pPr>
            <a:r>
              <a:rPr lang="en-US" altLang="en-US" dirty="0" smtClean="0">
                <a:latin typeface="Times New Roman" panose="02020603050405020304" pitchFamily="18" charset="0"/>
              </a:rPr>
              <a:t>The statement that QA should combine the purposes of accountability and enhancement is not an explicitly stated principle. However, it is a statement that is penetrating all modern quality work. </a:t>
            </a:r>
          </a:p>
          <a:p>
            <a:pPr marL="286179" indent="-286179">
              <a:buFont typeface="Arial" panose="020B0604020202020204" pitchFamily="34" charset="0"/>
              <a:buChar char="•"/>
              <a:defRPr/>
            </a:pPr>
            <a:r>
              <a:rPr lang="en-GB" altLang="en-US" sz="1000" dirty="0" smtClean="0">
                <a:ea typeface="ＭＳ Ｐゴシック" panose="020B0600070205080204" pitchFamily="34" charset="-128"/>
              </a:rPr>
              <a:t>Nor Independence of QA agencies is a principle. It is one of the standards. Even so I always point on independence from the beginning:  The QA agency should not be a part of, or under too strong influence of the ministry</a:t>
            </a:r>
            <a:endParaRPr lang="nb-NO" dirty="0"/>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B63DF-55FD-43A4-A4BB-08F7A5C801EE}"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anose="02020603050405020304" pitchFamily="18" charset="0"/>
              </a:rPr>
              <a:t>As the degree structure 3 + 2 + 3 years or Bachelor + Master  + Ph.D set a common framework for the higher education itself, </a:t>
            </a:r>
          </a:p>
          <a:p>
            <a:r>
              <a:rPr lang="en-US" altLang="en-US" smtClean="0">
                <a:latin typeface="Times New Roman" panose="02020603050405020304" pitchFamily="18" charset="0"/>
              </a:rPr>
              <a:t>the ESG set a common framework for the Quality assurance of higher education</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As these standards, ESG, are developed by the main stakeholders in higher education, we believe they are important to enable both the assurance and the improvement of quality   </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The more countries that adapt to the ESG the more this will facilitate recognition, mobility and trust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8663" algn="l"/>
                <a:tab pos="1458913" algn="l"/>
                <a:tab pos="2189163" algn="l"/>
                <a:tab pos="2917825" algn="l"/>
              </a:tabLst>
              <a:defRPr sz="1200">
                <a:solidFill>
                  <a:schemeClr val="tx1"/>
                </a:solidFill>
                <a:latin typeface="Calibri" panose="020F0502020204030204" pitchFamily="34" charset="0"/>
              </a:defRPr>
            </a:lvl1pPr>
            <a:lvl2pPr marL="742950" indent="-285750">
              <a:spcBef>
                <a:spcPct val="30000"/>
              </a:spcBef>
              <a:tabLst>
                <a:tab pos="728663" algn="l"/>
                <a:tab pos="1458913" algn="l"/>
                <a:tab pos="2189163" algn="l"/>
                <a:tab pos="2917825" algn="l"/>
              </a:tabLst>
              <a:defRPr sz="1200">
                <a:solidFill>
                  <a:schemeClr val="tx1"/>
                </a:solidFill>
                <a:latin typeface="Calibri" panose="020F0502020204030204" pitchFamily="34" charset="0"/>
              </a:defRPr>
            </a:lvl2pPr>
            <a:lvl3pPr marL="11445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3pPr>
            <a:lvl4pPr marL="16017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4pPr>
            <a:lvl5pPr marL="2058988" indent="-228600">
              <a:spcBef>
                <a:spcPct val="30000"/>
              </a:spcBef>
              <a:tabLst>
                <a:tab pos="728663" algn="l"/>
                <a:tab pos="1458913" algn="l"/>
                <a:tab pos="2189163" algn="l"/>
                <a:tab pos="2917825" algn="l"/>
              </a:tabLst>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tabLst>
                <a:tab pos="728663" algn="l"/>
                <a:tab pos="1458913" algn="l"/>
                <a:tab pos="2189163" algn="l"/>
                <a:tab pos="2917825" algn="l"/>
              </a:tabLst>
              <a:defRPr sz="1200">
                <a:solidFill>
                  <a:schemeClr val="tx1"/>
                </a:solidFill>
                <a:latin typeface="Calibri" panose="020F0502020204030204" pitchFamily="34" charset="0"/>
              </a:defRPr>
            </a:lvl9pPr>
          </a:lstStyle>
          <a:p>
            <a:pPr>
              <a:spcBef>
                <a:spcPct val="0"/>
              </a:spcBef>
              <a:buClr>
                <a:srgbClr val="000000"/>
              </a:buClr>
              <a:buSzPct val="45000"/>
              <a:buFont typeface="Wingdings" panose="05000000000000000000" pitchFamily="2" charset="2"/>
              <a:buNone/>
            </a:pPr>
            <a:fld id="{CF62AA81-0343-4C8E-A8A0-488A58E26049}" type="slidenum">
              <a:rPr lang="en-GB" altLang="en-US" sz="1300" smtClean="0">
                <a:solidFill>
                  <a:srgbClr val="000000"/>
                </a:solidFill>
                <a:latin typeface="Times New Roman" panose="02020603050405020304" pitchFamily="18" charset="0"/>
                <a:ea typeface="Arial Unicode MS" panose="020B0604020202020204" pitchFamily="34" charset="-128"/>
              </a:rPr>
              <a:pPr>
                <a:spcBef>
                  <a:spcPct val="0"/>
                </a:spcBef>
                <a:buClr>
                  <a:srgbClr val="000000"/>
                </a:buClr>
                <a:buSzPct val="45000"/>
                <a:buFont typeface="Wingdings" panose="05000000000000000000" pitchFamily="2" charset="2"/>
                <a:buNone/>
              </a:pPr>
              <a:t>8</a:t>
            </a:fld>
            <a:endParaRPr lang="en-GB" altLang="en-US" sz="1300" smtClean="0">
              <a:solidFill>
                <a:srgbClr val="000000"/>
              </a:solidFill>
              <a:latin typeface="Times New Roman" panose="02020603050405020304" pitchFamily="18" charset="0"/>
              <a:ea typeface="Arial Unicode MS" panose="020B060402020202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
        <p:nvSpPr>
          <p:cNvPr id="2355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51BD24-856B-4972-A475-7965852725FC}" type="slidenum">
              <a:rPr lang="en-US" altLang="nb-NO" smtClean="0">
                <a:latin typeface="Calibri" panose="020F0502020204030204" pitchFamily="34" charset="0"/>
              </a:rPr>
              <a:pPr/>
              <a:t>9</a:t>
            </a:fld>
            <a:endParaRPr lang="en-US" altLang="nb-NO"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463" y="2888394"/>
            <a:ext cx="8348662" cy="1076009"/>
          </a:xfrm>
        </p:spPr>
        <p:txBody>
          <a:bodyPr/>
          <a:lstStyle/>
          <a:p>
            <a:r>
              <a:rPr lang="fi-FI" smtClean="0"/>
              <a:t>Click to edit Master title style</a:t>
            </a:r>
            <a:endParaRPr lang="en-US" dirty="0"/>
          </a:p>
        </p:txBody>
      </p:sp>
      <p:sp>
        <p:nvSpPr>
          <p:cNvPr id="3" name="Subtitle 2"/>
          <p:cNvSpPr>
            <a:spLocks noGrp="1"/>
          </p:cNvSpPr>
          <p:nvPr>
            <p:ph type="subTitle" idx="1"/>
          </p:nvPr>
        </p:nvSpPr>
        <p:spPr>
          <a:xfrm>
            <a:off x="398463" y="4079792"/>
            <a:ext cx="8348662" cy="127883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dirty="0"/>
          </a:p>
        </p:txBody>
      </p:sp>
      <p:sp>
        <p:nvSpPr>
          <p:cNvPr id="4" name="Date Placeholder 3"/>
          <p:cNvSpPr>
            <a:spLocks noGrp="1"/>
          </p:cNvSpPr>
          <p:nvPr>
            <p:ph type="dt" sz="half" idx="10"/>
          </p:nvPr>
        </p:nvSpPr>
        <p:spPr>
          <a:xfrm>
            <a:off x="398463" y="5835650"/>
            <a:ext cx="1052512" cy="360363"/>
          </a:xfrm>
        </p:spPr>
        <p:txBody>
          <a:bodyPr/>
          <a:lstStyle>
            <a:lvl1pPr>
              <a:defRPr/>
            </a:lvl1pPr>
          </a:lstStyle>
          <a:p>
            <a:pPr>
              <a:defRPr/>
            </a:pPr>
            <a:fld id="{E1A4DE3D-C99D-4C5C-88B6-71C96EB6137F}" type="datetime1">
              <a:rPr lang="fi-FI"/>
              <a:pPr>
                <a:defRPr/>
              </a:pPr>
              <a:t>12.4.2017</a:t>
            </a:fld>
            <a:endParaRPr lang="en-US"/>
          </a:p>
        </p:txBody>
      </p:sp>
      <p:sp>
        <p:nvSpPr>
          <p:cNvPr id="5" name="Footer Placeholder 4"/>
          <p:cNvSpPr>
            <a:spLocks noGrp="1"/>
          </p:cNvSpPr>
          <p:nvPr>
            <p:ph type="ftr" sz="quarter" idx="11"/>
          </p:nvPr>
        </p:nvSpPr>
        <p:spPr>
          <a:xfrm>
            <a:off x="1603375" y="5835650"/>
            <a:ext cx="6380163" cy="360363"/>
          </a:xfrm>
        </p:spPr>
        <p:txBody>
          <a:bodyPr/>
          <a:lstStyle>
            <a:lvl1pPr>
              <a:defRPr/>
            </a:lvl1pPr>
          </a:lstStyle>
          <a:p>
            <a:pPr>
              <a:defRPr/>
            </a:pPr>
            <a:r>
              <a:rPr lang="en-US"/>
              <a:t>Tove Blytt Holmen, QA-seminar Bishkek 10.-11. March 2017</a:t>
            </a:r>
          </a:p>
        </p:txBody>
      </p:sp>
      <p:sp>
        <p:nvSpPr>
          <p:cNvPr id="6" name="Slide Number Placeholder 5"/>
          <p:cNvSpPr>
            <a:spLocks noGrp="1"/>
          </p:cNvSpPr>
          <p:nvPr>
            <p:ph type="sldNum" sz="quarter" idx="12"/>
          </p:nvPr>
        </p:nvSpPr>
        <p:spPr>
          <a:xfrm>
            <a:off x="8207375" y="5835650"/>
            <a:ext cx="539750" cy="360363"/>
          </a:xfrm>
        </p:spPr>
        <p:txBody>
          <a:bodyPr/>
          <a:lstStyle>
            <a:lvl1pPr>
              <a:defRPr/>
            </a:lvl1pPr>
          </a:lstStyle>
          <a:p>
            <a:pPr>
              <a:defRPr/>
            </a:pPr>
            <a:fld id="{1CEB808A-A5FB-42D0-9B01-3866D947C7E7}" type="slidenum">
              <a:rPr lang="en-US" altLang="en-US"/>
              <a:pPr>
                <a:defRPr/>
              </a:pPr>
              <a:t>‹#›</a:t>
            </a:fld>
            <a:endParaRPr lang="en-US" altLang="en-US"/>
          </a:p>
        </p:txBody>
      </p:sp>
    </p:spTree>
    <p:extLst>
      <p:ext uri="{BB962C8B-B14F-4D97-AF65-F5344CB8AC3E}">
        <p14:creationId xmlns:p14="http://schemas.microsoft.com/office/powerpoint/2010/main" val="225063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A1CF09-DCCF-40AB-AD42-641F19AF9522}" type="datetime1">
              <a:rPr lang="fi-FI"/>
              <a:pPr>
                <a:defRPr/>
              </a:pPr>
              <a:t>12.4.2017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Tove Blytt Holmen, QA-seminar Bishkek 10.-11. March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19D90A-A9EF-4CDC-BBB0-E3B661CBCC56}" type="slidenum">
              <a:rPr lang="en-US" altLang="en-US"/>
              <a:pPr>
                <a:defRPr/>
              </a:pPr>
              <a:t>‹#›</a:t>
            </a:fld>
            <a:endParaRPr lang="en-US" altLang="en-US"/>
          </a:p>
        </p:txBody>
      </p:sp>
    </p:spTree>
    <p:extLst>
      <p:ext uri="{BB962C8B-B14F-4D97-AF65-F5344CB8AC3E}">
        <p14:creationId xmlns:p14="http://schemas.microsoft.com/office/powerpoint/2010/main" val="10214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398463" y="1811338"/>
            <a:ext cx="4097337"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Content Placeholder 3"/>
          <p:cNvSpPr>
            <a:spLocks noGrp="1"/>
          </p:cNvSpPr>
          <p:nvPr>
            <p:ph sz="half" idx="2"/>
          </p:nvPr>
        </p:nvSpPr>
        <p:spPr>
          <a:xfrm>
            <a:off x="4648199" y="1811338"/>
            <a:ext cx="4098925"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06A6ED0-4277-4BB0-8F57-AB00AC184320}" type="datetime1">
              <a:rPr lang="fi-FI"/>
              <a:pPr>
                <a:defRPr/>
              </a:pPr>
              <a:t>12.4.2017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Tove Blytt Holmen, QA-seminar Bishkek 10.-11. March 2017</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83DA5F-D1B7-4A43-BB45-89A0958464B7}" type="slidenum">
              <a:rPr lang="en-US" altLang="en-US"/>
              <a:pPr>
                <a:defRPr/>
              </a:pPr>
              <a:t>‹#›</a:t>
            </a:fld>
            <a:endParaRPr lang="en-US" altLang="en-US"/>
          </a:p>
        </p:txBody>
      </p:sp>
    </p:spTree>
    <p:extLst>
      <p:ext uri="{BB962C8B-B14F-4D97-AF65-F5344CB8AC3E}">
        <p14:creationId xmlns:p14="http://schemas.microsoft.com/office/powerpoint/2010/main" val="289063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A29C26-7591-4216-ABDA-A61955563B60}" type="datetime1">
              <a:rPr lang="fi-FI"/>
              <a:pPr>
                <a:defRPr/>
              </a:pPr>
              <a:t>12.4.2017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Tove Blytt Holmen, QA-seminar Bishkek 10.-11. March 2017</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F5EDBA-2993-4627-A83B-A8FAA6938350}" type="slidenum">
              <a:rPr lang="en-US" altLang="en-US"/>
              <a:pPr>
                <a:defRPr/>
              </a:pPr>
              <a:t>‹#›</a:t>
            </a:fld>
            <a:endParaRPr lang="en-US" altLang="en-US"/>
          </a:p>
        </p:txBody>
      </p:sp>
    </p:spTree>
    <p:extLst>
      <p:ext uri="{BB962C8B-B14F-4D97-AF65-F5344CB8AC3E}">
        <p14:creationId xmlns:p14="http://schemas.microsoft.com/office/powerpoint/2010/main" val="36457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B4357A-9D2F-4CB6-A4DF-CFD00D4FA019}" type="datetime1">
              <a:rPr lang="fi-FI"/>
              <a:pPr>
                <a:defRPr/>
              </a:pPr>
              <a:t>12.4.2017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Tove Blytt Holmen, QA-seminar Bishkek 10.-11. March 2017</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16D4CF8-BFCA-4E04-93A4-B5E6B8F0AF01}" type="slidenum">
              <a:rPr lang="en-US" altLang="en-US"/>
              <a:pPr>
                <a:defRPr/>
              </a:pPr>
              <a:t>‹#›</a:t>
            </a:fld>
            <a:endParaRPr lang="en-US" altLang="en-US"/>
          </a:p>
        </p:txBody>
      </p:sp>
    </p:spTree>
    <p:extLst>
      <p:ext uri="{BB962C8B-B14F-4D97-AF65-F5344CB8AC3E}">
        <p14:creationId xmlns:p14="http://schemas.microsoft.com/office/powerpoint/2010/main" val="272032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5" descr="tausta_kiito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398463" y="3430170"/>
            <a:ext cx="8348662" cy="1026385"/>
          </a:xfrm>
        </p:spPr>
        <p:txBody>
          <a:bodyPr anchor="ctr"/>
          <a:lstStyle>
            <a:lvl1pPr algn="ctr">
              <a:defRPr/>
            </a:lvl1pPr>
          </a:lstStyle>
          <a:p>
            <a:r>
              <a:rPr lang="fi-FI" smtClean="0"/>
              <a:t>Click to edit Master title style</a:t>
            </a:r>
            <a:endParaRPr lang="en-US" dirty="0"/>
          </a:p>
        </p:txBody>
      </p:sp>
    </p:spTree>
    <p:extLst>
      <p:ext uri="{BB962C8B-B14F-4D97-AF65-F5344CB8AC3E}">
        <p14:creationId xmlns:p14="http://schemas.microsoft.com/office/powerpoint/2010/main" val="81955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auha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1825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98463" y="631825"/>
            <a:ext cx="83486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en-US" smtClean="0"/>
              <a:t>Click to edit Master title style</a:t>
            </a:r>
            <a:endParaRPr lang="en-US" altLang="en-US" smtClean="0"/>
          </a:p>
        </p:txBody>
      </p:sp>
      <p:sp>
        <p:nvSpPr>
          <p:cNvPr id="1028" name="Text Placeholder 2"/>
          <p:cNvSpPr>
            <a:spLocks noGrp="1"/>
          </p:cNvSpPr>
          <p:nvPr>
            <p:ph type="body" idx="1"/>
          </p:nvPr>
        </p:nvSpPr>
        <p:spPr bwMode="auto">
          <a:xfrm>
            <a:off x="398463" y="1819275"/>
            <a:ext cx="83486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Click to edit Master text styles</a:t>
            </a:r>
          </a:p>
          <a:p>
            <a:pPr lvl="1"/>
            <a:r>
              <a:rPr lang="fi-FI" altLang="en-US" smtClean="0"/>
              <a:t>Second level</a:t>
            </a:r>
          </a:p>
          <a:p>
            <a:pPr lvl="2"/>
            <a:r>
              <a:rPr lang="fi-FI" altLang="en-US" smtClean="0"/>
              <a:t>Third level</a:t>
            </a:r>
          </a:p>
          <a:p>
            <a:pPr lvl="3"/>
            <a:r>
              <a:rPr lang="fi-FI" altLang="en-US" smtClean="0"/>
              <a:t>Fourth level</a:t>
            </a:r>
          </a:p>
          <a:p>
            <a:pPr lvl="4"/>
            <a:r>
              <a:rPr lang="fi-FI" altLang="en-US" smtClean="0"/>
              <a:t>Fifth level</a:t>
            </a:r>
            <a:endParaRPr lang="en-US" altLang="en-US" smtClean="0"/>
          </a:p>
        </p:txBody>
      </p:sp>
      <p:sp>
        <p:nvSpPr>
          <p:cNvPr id="4" name="Date Placeholder 3"/>
          <p:cNvSpPr>
            <a:spLocks noGrp="1"/>
          </p:cNvSpPr>
          <p:nvPr>
            <p:ph type="dt" sz="half" idx="2"/>
          </p:nvPr>
        </p:nvSpPr>
        <p:spPr>
          <a:xfrm>
            <a:off x="398463" y="6291263"/>
            <a:ext cx="1052512" cy="360362"/>
          </a:xfrm>
          <a:prstGeom prst="rect">
            <a:avLst/>
          </a:prstGeom>
        </p:spPr>
        <p:txBody>
          <a:bodyPr vert="horz" lIns="91440" tIns="45720" rIns="91440" bIns="45720" rtlCol="0" anchor="b"/>
          <a:lstStyle>
            <a:lvl1pPr algn="l" eaLnBrk="1" fontAlgn="auto" hangingPunct="1">
              <a:spcBef>
                <a:spcPts val="0"/>
              </a:spcBef>
              <a:spcAft>
                <a:spcPts val="0"/>
              </a:spcAft>
              <a:defRPr sz="900">
                <a:solidFill>
                  <a:srgbClr val="404040"/>
                </a:solidFill>
                <a:latin typeface="+mn-lt"/>
                <a:cs typeface="+mn-cs"/>
              </a:defRPr>
            </a:lvl1pPr>
          </a:lstStyle>
          <a:p>
            <a:pPr>
              <a:defRPr/>
            </a:pPr>
            <a:fld id="{43624064-8D51-41AA-BCE6-3E2B78F8846E}" type="datetime1">
              <a:rPr lang="fi-FI"/>
              <a:pPr>
                <a:defRPr/>
              </a:pPr>
              <a:t>12.4.2017</a:t>
            </a:fld>
            <a:endParaRPr lang="en-US" dirty="0"/>
          </a:p>
        </p:txBody>
      </p:sp>
      <p:sp>
        <p:nvSpPr>
          <p:cNvPr id="5" name="Footer Placeholder 4"/>
          <p:cNvSpPr>
            <a:spLocks noGrp="1"/>
          </p:cNvSpPr>
          <p:nvPr>
            <p:ph type="ftr" sz="quarter" idx="3"/>
          </p:nvPr>
        </p:nvSpPr>
        <p:spPr>
          <a:xfrm>
            <a:off x="1603375" y="6291263"/>
            <a:ext cx="6380163" cy="360362"/>
          </a:xfrm>
          <a:prstGeom prst="rect">
            <a:avLst/>
          </a:prstGeom>
        </p:spPr>
        <p:txBody>
          <a:bodyPr vert="horz" lIns="91440" tIns="45720" rIns="91440" bIns="45720" rtlCol="0" anchor="b"/>
          <a:lstStyle>
            <a:lvl1pPr algn="l" eaLnBrk="1" fontAlgn="auto" hangingPunct="1">
              <a:spcBef>
                <a:spcPts val="0"/>
              </a:spcBef>
              <a:spcAft>
                <a:spcPts val="0"/>
              </a:spcAft>
              <a:defRPr sz="900">
                <a:solidFill>
                  <a:srgbClr val="404040"/>
                </a:solidFill>
                <a:latin typeface="+mn-lt"/>
                <a:cs typeface="+mn-cs"/>
              </a:defRPr>
            </a:lvl1pPr>
          </a:lstStyle>
          <a:p>
            <a:pPr>
              <a:defRPr/>
            </a:pPr>
            <a:r>
              <a:rPr lang="en-US"/>
              <a:t>Tove Blytt Holmen, QA-seminar Bishkek 10.-11. March 2017</a:t>
            </a:r>
            <a:endParaRPr lang="en-US" dirty="0"/>
          </a:p>
        </p:txBody>
      </p:sp>
      <p:sp>
        <p:nvSpPr>
          <p:cNvPr id="6" name="Slide Number Placeholder 5"/>
          <p:cNvSpPr>
            <a:spLocks noGrp="1"/>
          </p:cNvSpPr>
          <p:nvPr>
            <p:ph type="sldNum" sz="quarter" idx="4"/>
          </p:nvPr>
        </p:nvSpPr>
        <p:spPr>
          <a:xfrm>
            <a:off x="8207375" y="6291263"/>
            <a:ext cx="539750" cy="360362"/>
          </a:xfrm>
          <a:prstGeom prst="rect">
            <a:avLst/>
          </a:prstGeom>
        </p:spPr>
        <p:txBody>
          <a:bodyPr vert="horz" wrap="square" lIns="91440" tIns="45720" rIns="91440" bIns="45720" numCol="1" anchor="b" anchorCtr="0" compatLnSpc="1">
            <a:prstTxWarp prst="textNoShape">
              <a:avLst/>
            </a:prstTxWarp>
          </a:bodyPr>
          <a:lstStyle>
            <a:lvl1pPr algn="r" eaLnBrk="1" hangingPunct="1">
              <a:defRPr sz="900">
                <a:solidFill>
                  <a:srgbClr val="404040"/>
                </a:solidFill>
              </a:defRPr>
            </a:lvl1pPr>
          </a:lstStyle>
          <a:p>
            <a:pPr>
              <a:defRPr/>
            </a:pPr>
            <a:fld id="{19B7BAA1-7A5E-44FC-8F46-626FA333DDC7}" type="slidenum">
              <a:rPr lang="en-US" altLang="en-US"/>
              <a:pPr>
                <a:defRPr/>
              </a:pPr>
              <a:t>‹#›</a:t>
            </a:fld>
            <a:endParaRPr lang="en-US" altLang="en-US"/>
          </a:p>
        </p:txBody>
      </p:sp>
      <p:pic>
        <p:nvPicPr>
          <p:cNvPr id="1032" name="Picture 6" desc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274638"/>
            <a:ext cx="64293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9" r:id="rId1"/>
    <p:sldLayoutId id="2147484185" r:id="rId2"/>
    <p:sldLayoutId id="2147484186" r:id="rId3"/>
    <p:sldLayoutId id="2147484187" r:id="rId4"/>
    <p:sldLayoutId id="2147484188" r:id="rId5"/>
    <p:sldLayoutId id="2147484190" r:id="rId6"/>
  </p:sldLayoutIdLst>
  <p:hf hdr="0" dt="0"/>
  <p:txStyles>
    <p:titleStyle>
      <a:lvl1pPr algn="l" defTabSz="457200" rtl="0" eaLnBrk="0" fontAlgn="base" hangingPunct="0">
        <a:spcBef>
          <a:spcPct val="0"/>
        </a:spcBef>
        <a:spcAft>
          <a:spcPct val="0"/>
        </a:spcAft>
        <a:defRPr sz="3200" kern="1200">
          <a:solidFill>
            <a:schemeClr val="accent1"/>
          </a:solidFill>
          <a:latin typeface="+mj-lt"/>
          <a:ea typeface="+mj-ea"/>
          <a:cs typeface="+mj-cs"/>
        </a:defRPr>
      </a:lvl1pPr>
      <a:lvl2pPr algn="l" defTabSz="457200" rtl="0" eaLnBrk="0" fontAlgn="base" hangingPunct="0">
        <a:spcBef>
          <a:spcPct val="0"/>
        </a:spcBef>
        <a:spcAft>
          <a:spcPct val="0"/>
        </a:spcAft>
        <a:defRPr sz="3200">
          <a:solidFill>
            <a:schemeClr val="accent1"/>
          </a:solidFill>
          <a:latin typeface="Arial" charset="0"/>
        </a:defRPr>
      </a:lvl2pPr>
      <a:lvl3pPr algn="l" defTabSz="457200" rtl="0" eaLnBrk="0" fontAlgn="base" hangingPunct="0">
        <a:spcBef>
          <a:spcPct val="0"/>
        </a:spcBef>
        <a:spcAft>
          <a:spcPct val="0"/>
        </a:spcAft>
        <a:defRPr sz="3200">
          <a:solidFill>
            <a:schemeClr val="accent1"/>
          </a:solidFill>
          <a:latin typeface="Arial" charset="0"/>
        </a:defRPr>
      </a:lvl3pPr>
      <a:lvl4pPr algn="l" defTabSz="457200" rtl="0" eaLnBrk="0" fontAlgn="base" hangingPunct="0">
        <a:spcBef>
          <a:spcPct val="0"/>
        </a:spcBef>
        <a:spcAft>
          <a:spcPct val="0"/>
        </a:spcAft>
        <a:defRPr sz="3200">
          <a:solidFill>
            <a:schemeClr val="accent1"/>
          </a:solidFill>
          <a:latin typeface="Arial" charset="0"/>
        </a:defRPr>
      </a:lvl4pPr>
      <a:lvl5pPr algn="l" defTabSz="457200" rtl="0" eaLnBrk="0" fontAlgn="base" hangingPunct="0">
        <a:spcBef>
          <a:spcPct val="0"/>
        </a:spcBef>
        <a:spcAft>
          <a:spcPct val="0"/>
        </a:spcAft>
        <a:defRPr sz="3200">
          <a:solidFill>
            <a:schemeClr val="accent1"/>
          </a:solidFill>
          <a:latin typeface="Arial" charset="0"/>
        </a:defRPr>
      </a:lvl5pPr>
      <a:lvl6pPr marL="457200" algn="l" defTabSz="457200" rtl="0" fontAlgn="base">
        <a:spcBef>
          <a:spcPct val="0"/>
        </a:spcBef>
        <a:spcAft>
          <a:spcPct val="0"/>
        </a:spcAft>
        <a:defRPr sz="3200">
          <a:solidFill>
            <a:schemeClr val="accent1"/>
          </a:solidFill>
          <a:latin typeface="Arial" charset="0"/>
        </a:defRPr>
      </a:lvl6pPr>
      <a:lvl7pPr marL="914400" algn="l" defTabSz="457200" rtl="0" fontAlgn="base">
        <a:spcBef>
          <a:spcPct val="0"/>
        </a:spcBef>
        <a:spcAft>
          <a:spcPct val="0"/>
        </a:spcAft>
        <a:defRPr sz="3200">
          <a:solidFill>
            <a:schemeClr val="accent1"/>
          </a:solidFill>
          <a:latin typeface="Arial" charset="0"/>
        </a:defRPr>
      </a:lvl7pPr>
      <a:lvl8pPr marL="1371600" algn="l" defTabSz="457200" rtl="0" fontAlgn="base">
        <a:spcBef>
          <a:spcPct val="0"/>
        </a:spcBef>
        <a:spcAft>
          <a:spcPct val="0"/>
        </a:spcAft>
        <a:defRPr sz="3200">
          <a:solidFill>
            <a:schemeClr val="accent1"/>
          </a:solidFill>
          <a:latin typeface="Arial" charset="0"/>
        </a:defRPr>
      </a:lvl8pPr>
      <a:lvl9pPr marL="1828800" algn="l" defTabSz="457200" rtl="0" fontAlgn="base">
        <a:spcBef>
          <a:spcPct val="0"/>
        </a:spcBef>
        <a:spcAft>
          <a:spcPct val="0"/>
        </a:spcAft>
        <a:defRPr sz="3200">
          <a:solidFill>
            <a:schemeClr val="accent1"/>
          </a:solidFill>
          <a:latin typeface="Arial" charset="0"/>
        </a:defRPr>
      </a:lvl9pPr>
    </p:titleStyle>
    <p:bodyStyle>
      <a:lvl1pPr marL="342900" indent="-342900" algn="l" defTabSz="457200"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ctrTitle"/>
          </p:nvPr>
        </p:nvSpPr>
        <p:spPr>
          <a:xfrm>
            <a:off x="709613" y="3717925"/>
            <a:ext cx="8118475" cy="719138"/>
          </a:xfrm>
        </p:spPr>
        <p:txBody>
          <a:bodyPr/>
          <a:lstStyle/>
          <a:p>
            <a:r>
              <a:rPr lang="en-US" altLang="nb-NO" sz="2400" b="1" i="1" smtClean="0"/>
              <a:t>The experience of implementing Bologna-reforms: development of QA system in accordance with the standards and guidelines of the EHEA.</a:t>
            </a:r>
            <a:endParaRPr lang="nb-NO" altLang="nb-NO" sz="2400" smtClean="0"/>
          </a:p>
        </p:txBody>
      </p:sp>
      <p:sp>
        <p:nvSpPr>
          <p:cNvPr id="3" name="Undertittel 2"/>
          <p:cNvSpPr>
            <a:spLocks noGrp="1"/>
          </p:cNvSpPr>
          <p:nvPr>
            <p:ph type="subTitle" idx="1"/>
          </p:nvPr>
        </p:nvSpPr>
        <p:spPr>
          <a:xfrm>
            <a:off x="1758950" y="5041900"/>
            <a:ext cx="6400800" cy="579438"/>
          </a:xfrm>
        </p:spPr>
        <p:txBody>
          <a:bodyPr/>
          <a:lstStyle/>
          <a:p>
            <a:pPr defTabSz="913033" eaLnBrk="1" hangingPunct="1">
              <a:defRPr/>
            </a:pPr>
            <a:r>
              <a:rPr lang="en-US" dirty="0" smtClean="0">
                <a:solidFill>
                  <a:srgbClr val="660066"/>
                </a:solidFill>
                <a:cs typeface="+mj-cs"/>
              </a:rPr>
              <a:t>Tove Blytt Holmen, ENQA </a:t>
            </a:r>
          </a:p>
          <a:p>
            <a:pPr defTabSz="913033" eaLnBrk="1" hangingPunct="1">
              <a:defRPr/>
            </a:pPr>
            <a:r>
              <a:rPr lang="en-US" dirty="0" smtClean="0">
                <a:solidFill>
                  <a:srgbClr val="660066"/>
                </a:solidFill>
                <a:cs typeface="+mj-cs"/>
              </a:rPr>
              <a:t>QA-seminar Bishkek 10. -11. March 2017 </a:t>
            </a:r>
          </a:p>
        </p:txBody>
      </p:sp>
      <p:pic>
        <p:nvPicPr>
          <p:cNvPr id="6148"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9175" y="5083175"/>
            <a:ext cx="1774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bunntekst 1"/>
          <p:cNvSpPr>
            <a:spLocks noGrp="1"/>
          </p:cNvSpPr>
          <p:nvPr>
            <p:ph type="ftr" sz="quarter" idx="11"/>
          </p:nvPr>
        </p:nvSpPr>
        <p:spPr/>
        <p:txBody>
          <a:bodyPr/>
          <a:lstStyle/>
          <a:p>
            <a:pPr>
              <a:defRPr/>
            </a:pPr>
            <a:endParaRPr lang="en-US" dirty="0"/>
          </a:p>
        </p:txBody>
      </p:sp>
      <p:sp>
        <p:nvSpPr>
          <p:cNvPr id="6150" name="Plassholder for lysbilde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40994FBA-0718-4A0B-B689-371CDD73353C}" type="slidenum">
              <a:rPr lang="en-US" altLang="en-US" smtClean="0">
                <a:solidFill>
                  <a:srgbClr val="404040"/>
                </a:solidFill>
              </a:rPr>
              <a:pPr>
                <a:spcBef>
                  <a:spcPct val="0"/>
                </a:spcBef>
                <a:buClrTx/>
                <a:buFontTx/>
                <a:buNone/>
              </a:pPr>
              <a:t>1</a:t>
            </a:fld>
            <a:endParaRPr lang="en-US" altLang="en-US" smtClean="0">
              <a:solidFill>
                <a:srgbClr val="40404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61988"/>
            <a:ext cx="8229600" cy="733425"/>
          </a:xfrm>
        </p:spPr>
        <p:txBody>
          <a:bodyPr/>
          <a:lstStyle/>
          <a:p>
            <a:r>
              <a:rPr lang="nl-BE" altLang="en-US" smtClean="0">
                <a:ea typeface="MS PGothic" panose="020B0600070205080204" pitchFamily="34" charset="-128"/>
              </a:rPr>
              <a:t>ESG: The three parts</a:t>
            </a:r>
            <a:endParaRPr lang="en-GB" altLang="en-US" smtClean="0">
              <a:ea typeface="MS PGothic" panose="020B0600070205080204" pitchFamily="34" charset="-128"/>
            </a:endParaRPr>
          </a:p>
        </p:txBody>
      </p:sp>
      <p:sp>
        <p:nvSpPr>
          <p:cNvPr id="43011" name="Content Placeholder 2"/>
          <p:cNvSpPr>
            <a:spLocks noGrp="1"/>
          </p:cNvSpPr>
          <p:nvPr>
            <p:ph idx="1"/>
          </p:nvPr>
        </p:nvSpPr>
        <p:spPr>
          <a:xfrm>
            <a:off x="457200" y="1171575"/>
            <a:ext cx="8228013" cy="4535488"/>
          </a:xfrm>
        </p:spPr>
        <p:txBody>
          <a:bodyPr/>
          <a:lstStyle/>
          <a:p>
            <a:pPr marL="457200" lvl="1" indent="0">
              <a:buClr>
                <a:srgbClr val="000090"/>
              </a:buClr>
              <a:buFont typeface="Arial" panose="020B0604020202020204" pitchFamily="34" charset="0"/>
              <a:buNone/>
              <a:defRPr/>
            </a:pPr>
            <a:endParaRPr lang="en-GB" altLang="en-US" sz="2800" dirty="0" smtClean="0">
              <a:ea typeface="MS PGothic" panose="020B0600070205080204" pitchFamily="34" charset="-128"/>
            </a:endParaRPr>
          </a:p>
          <a:p>
            <a:pPr marL="457200" lvl="1" indent="0">
              <a:buClr>
                <a:srgbClr val="000090"/>
              </a:buClr>
              <a:buFont typeface="Arial" panose="020B0604020202020204" pitchFamily="34" charset="0"/>
              <a:buNone/>
              <a:defRPr/>
            </a:pPr>
            <a:r>
              <a:rPr lang="en-GB" altLang="en-US" sz="2800" dirty="0" smtClean="0">
                <a:ea typeface="MS PGothic" panose="020B0600070205080204" pitchFamily="34" charset="-128"/>
              </a:rPr>
              <a:t>Part I		- Internal QA within the institution</a:t>
            </a:r>
          </a:p>
          <a:p>
            <a:pPr marL="457200" lvl="1" indent="0">
              <a:buClr>
                <a:srgbClr val="000090"/>
              </a:buClr>
              <a:buFont typeface="Arial" panose="020B0604020202020204" pitchFamily="34" charset="0"/>
              <a:buNone/>
              <a:defRPr/>
            </a:pPr>
            <a:r>
              <a:rPr lang="en-GB" altLang="en-US" sz="2800" dirty="0" smtClean="0">
                <a:ea typeface="MS PGothic" panose="020B0600070205080204" pitchFamily="34" charset="-128"/>
              </a:rPr>
              <a:t>Part II	- External QA by the Agency </a:t>
            </a:r>
          </a:p>
          <a:p>
            <a:pPr marL="457200" lvl="1" indent="0">
              <a:buClr>
                <a:srgbClr val="000090"/>
              </a:buClr>
              <a:buFont typeface="Arial" panose="020B0604020202020204" pitchFamily="34" charset="0"/>
              <a:buNone/>
              <a:defRPr/>
            </a:pPr>
            <a:r>
              <a:rPr lang="en-GB" altLang="en-US" sz="2800" dirty="0" smtClean="0">
                <a:ea typeface="MS PGothic" panose="020B0600070205080204" pitchFamily="34" charset="-128"/>
              </a:rPr>
              <a:t>Part III	- Internal QA and operation of the 					Agency itself</a:t>
            </a:r>
          </a:p>
          <a:p>
            <a:pPr marL="457200" lvl="1" indent="0">
              <a:buClr>
                <a:srgbClr val="000090"/>
              </a:buClr>
              <a:buFont typeface="Arial" panose="020B0604020202020204" pitchFamily="34" charset="0"/>
              <a:buNone/>
              <a:defRPr/>
            </a:pPr>
            <a:endParaRPr lang="en-GB" altLang="en-US" sz="2800" dirty="0" smtClean="0">
              <a:ea typeface="MS PGothic" panose="020B0600070205080204" pitchFamily="34" charset="-128"/>
              <a:sym typeface="Wingdings" panose="05000000000000000000" pitchFamily="2" charset="2"/>
            </a:endParaRPr>
          </a:p>
          <a:p>
            <a:pPr>
              <a:buClr>
                <a:srgbClr val="000090"/>
              </a:buClr>
              <a:buFont typeface="Wingdings" panose="05000000000000000000" pitchFamily="2" charset="2"/>
              <a:buChar char="à"/>
              <a:defRPr/>
            </a:pPr>
            <a:r>
              <a:rPr lang="en-GB" altLang="en-US" sz="2800" dirty="0" smtClean="0">
                <a:ea typeface="MS PGothic" panose="020B0600070205080204" pitchFamily="34" charset="-128"/>
                <a:sym typeface="Wingdings" panose="05000000000000000000" pitchFamily="2" charset="2"/>
              </a:rPr>
              <a:t> Covers </a:t>
            </a:r>
            <a:r>
              <a:rPr lang="en-GB" altLang="en-US" sz="2800" dirty="0">
                <a:ea typeface="MS PGothic" panose="020B0600070205080204" pitchFamily="34" charset="-128"/>
                <a:sym typeface="Wingdings" panose="05000000000000000000" pitchFamily="2" charset="2"/>
              </a:rPr>
              <a:t>the entire QA cycle </a:t>
            </a:r>
            <a:endParaRPr lang="en-GB" altLang="en-US" sz="2800" dirty="0" smtClean="0">
              <a:ea typeface="MS PGothic" panose="020B0600070205080204" pitchFamily="34" charset="-128"/>
              <a:sym typeface="Wingdings" panose="05000000000000000000" pitchFamily="2" charset="2"/>
            </a:endParaRPr>
          </a:p>
          <a:p>
            <a:pPr marL="0" indent="0">
              <a:buClr>
                <a:srgbClr val="000090"/>
              </a:buClr>
              <a:buFont typeface="Arial" panose="020B0604020202020204" pitchFamily="34" charset="0"/>
              <a:buNone/>
              <a:defRPr/>
            </a:pPr>
            <a:r>
              <a:rPr lang="en-GB" altLang="en-US" sz="2800" dirty="0">
                <a:ea typeface="MS PGothic" panose="020B0600070205080204" pitchFamily="34" charset="-128"/>
                <a:sym typeface="Wingdings" panose="05000000000000000000" pitchFamily="2" charset="2"/>
              </a:rPr>
              <a:t>	</a:t>
            </a:r>
            <a:r>
              <a:rPr lang="en-GB" altLang="en-US" sz="2800" dirty="0" smtClean="0">
                <a:ea typeface="MS PGothic" panose="020B0600070205080204" pitchFamily="34" charset="-128"/>
                <a:sym typeface="Wingdings" panose="05000000000000000000" pitchFamily="2" charset="2"/>
              </a:rPr>
              <a:t>at </a:t>
            </a:r>
            <a:r>
              <a:rPr lang="en-GB" altLang="en-US" sz="2800" dirty="0">
                <a:ea typeface="MS PGothic" panose="020B0600070205080204" pitchFamily="34" charset="-128"/>
                <a:sym typeface="Wingdings" panose="05000000000000000000" pitchFamily="2" charset="2"/>
              </a:rPr>
              <a:t>all levels </a:t>
            </a:r>
            <a:endParaRPr lang="en-GB" altLang="en-US" sz="2800" dirty="0">
              <a:ea typeface="MS PGothic" panose="020B0600070205080204" pitchFamily="34" charset="-128"/>
            </a:endParaRPr>
          </a:p>
        </p:txBody>
      </p:sp>
      <p:sp>
        <p:nvSpPr>
          <p:cNvPr id="24580" name="Slide Number Placeholder 3"/>
          <p:cNvSpPr>
            <a:spLocks noGrp="1"/>
          </p:cNvSpPr>
          <p:nvPr>
            <p:ph type="sldNum" sz="quarter" idx="12"/>
          </p:nvPr>
        </p:nvSpPr>
        <p:spPr bwMode="auto">
          <a:xfrm>
            <a:off x="4724400" y="6467475"/>
            <a:ext cx="3960813" cy="30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a:spcBef>
                <a:spcPct val="0"/>
              </a:spcBef>
              <a:buClr>
                <a:srgbClr val="000000"/>
              </a:buClr>
              <a:buSzPct val="45000"/>
              <a:buFont typeface="Wingdings" panose="05000000000000000000" pitchFamily="2" charset="2"/>
              <a:buNone/>
            </a:pPr>
            <a:r>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t>…</a:t>
            </a:r>
            <a:fld id="{97AA1606-25C5-46CB-82D2-E8A2CF06B697}" type="slidenum">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pPr>
                <a:spcBef>
                  <a:spcPct val="0"/>
                </a:spcBef>
                <a:buClr>
                  <a:srgbClr val="000000"/>
                </a:buClr>
                <a:buSzPct val="45000"/>
                <a:buFont typeface="Wingdings" panose="05000000000000000000" pitchFamily="2" charset="2"/>
                <a:buNone/>
              </a:pPr>
              <a:t>10</a:t>
            </a:fld>
            <a:r>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t>…</a:t>
            </a:r>
          </a:p>
        </p:txBody>
      </p:sp>
      <p:sp>
        <p:nvSpPr>
          <p:cNvPr id="2" name="Plassholder for bunntekst 1"/>
          <p:cNvSpPr>
            <a:spLocks noGrp="1"/>
          </p:cNvSpPr>
          <p:nvPr>
            <p:ph type="ftr" sz="quarter" idx="11"/>
          </p:nvPr>
        </p:nvSpPr>
        <p:spPr/>
        <p:txBody>
          <a:bodyPr/>
          <a:lstStyle/>
          <a:p>
            <a:pPr>
              <a:defRPr/>
            </a:pPr>
            <a:r>
              <a:rPr lang="en-US"/>
              <a:t>Tove Blytt Holmen, QA-seminar Bishkek 10.-11. March 2017</a:t>
            </a:r>
            <a:endParaRPr lang="en-US" dirty="0"/>
          </a:p>
        </p:txBody>
      </p:sp>
      <p:pic>
        <p:nvPicPr>
          <p:cNvPr id="245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4246563"/>
            <a:ext cx="259556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a:xfrm>
            <a:off x="473075" y="863600"/>
            <a:ext cx="8348663" cy="134938"/>
          </a:xfrm>
        </p:spPr>
        <p:txBody>
          <a:bodyPr/>
          <a:lstStyle/>
          <a:p>
            <a:endParaRPr lang="nb-NO" altLang="nb-NO" sz="2400" smtClean="0"/>
          </a:p>
        </p:txBody>
      </p:sp>
      <p:sp>
        <p:nvSpPr>
          <p:cNvPr id="4" name="Plassholder for innhold 3"/>
          <p:cNvSpPr>
            <a:spLocks noGrp="1"/>
          </p:cNvSpPr>
          <p:nvPr>
            <p:ph sz="half" idx="2"/>
          </p:nvPr>
        </p:nvSpPr>
        <p:spPr>
          <a:xfrm>
            <a:off x="4648200" y="931863"/>
            <a:ext cx="4098925" cy="5194300"/>
          </a:xfrm>
        </p:spPr>
        <p:txBody>
          <a:bodyPr>
            <a:normAutofit fontScale="92500" lnSpcReduction="20000"/>
          </a:bodyPr>
          <a:lstStyle/>
          <a:p>
            <a:pPr marL="0" indent="0">
              <a:buFont typeface="Arial" panose="020B0604020202020204" pitchFamily="34" charset="0"/>
              <a:buNone/>
              <a:defRPr/>
            </a:pPr>
            <a:r>
              <a:rPr lang="en-US" b="1" dirty="0" smtClean="0">
                <a:solidFill>
                  <a:srgbClr val="0070C0"/>
                </a:solidFill>
              </a:rPr>
              <a:t>Part 1: 	Institutions’ internal quality 		assurance </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1.1	Policy for quality assurance	</a:t>
            </a:r>
          </a:p>
          <a:p>
            <a:pPr marL="0" indent="0">
              <a:buFont typeface="Arial" panose="020B0604020202020204" pitchFamily="34" charset="0"/>
              <a:buNone/>
              <a:defRPr/>
            </a:pPr>
            <a:r>
              <a:rPr lang="en-US" dirty="0" smtClean="0"/>
              <a:t>1.2	Design and approval of 	</a:t>
            </a:r>
            <a:r>
              <a:rPr lang="en-US" dirty="0" err="1" smtClean="0"/>
              <a:t>programmes</a:t>
            </a:r>
            <a:endParaRPr lang="en-US" dirty="0" smtClean="0"/>
          </a:p>
          <a:p>
            <a:pPr marL="0" indent="0">
              <a:buFont typeface="Arial" panose="020B0604020202020204" pitchFamily="34" charset="0"/>
              <a:buNone/>
              <a:defRPr/>
            </a:pPr>
            <a:r>
              <a:rPr lang="en-US" dirty="0" smtClean="0"/>
              <a:t>1.3	Student-centered learning, 	teaching and assessment</a:t>
            </a:r>
          </a:p>
          <a:p>
            <a:pPr marL="0" indent="0">
              <a:buFont typeface="Arial" panose="020B0604020202020204" pitchFamily="34" charset="0"/>
              <a:buNone/>
              <a:defRPr/>
            </a:pPr>
            <a:r>
              <a:rPr lang="en-US" dirty="0" smtClean="0"/>
              <a:t>1.4	Student admission,	progression, recognition and 	certification </a:t>
            </a:r>
          </a:p>
          <a:p>
            <a:pPr marL="0" indent="0">
              <a:buFont typeface="Arial" panose="020B0604020202020204" pitchFamily="34" charset="0"/>
              <a:buNone/>
              <a:defRPr/>
            </a:pPr>
            <a:r>
              <a:rPr lang="en-US" dirty="0" smtClean="0"/>
              <a:t>1.5	Teaching staff</a:t>
            </a:r>
          </a:p>
          <a:p>
            <a:pPr marL="0" indent="0">
              <a:buFont typeface="Arial" panose="020B0604020202020204" pitchFamily="34" charset="0"/>
              <a:buNone/>
              <a:defRPr/>
            </a:pPr>
            <a:r>
              <a:rPr lang="en-US" dirty="0" smtClean="0"/>
              <a:t>1.6	Learning resources and 	support</a:t>
            </a:r>
          </a:p>
          <a:p>
            <a:pPr marL="0" indent="0">
              <a:buFont typeface="Arial" panose="020B0604020202020204" pitchFamily="34" charset="0"/>
              <a:buNone/>
              <a:defRPr/>
            </a:pPr>
            <a:r>
              <a:rPr lang="en-US" dirty="0" smtClean="0"/>
              <a:t>1.7	Information management</a:t>
            </a:r>
          </a:p>
          <a:p>
            <a:pPr marL="0" indent="0">
              <a:buFont typeface="Arial" panose="020B0604020202020204" pitchFamily="34" charset="0"/>
              <a:buNone/>
              <a:defRPr/>
            </a:pPr>
            <a:r>
              <a:rPr lang="en-US" dirty="0" smtClean="0"/>
              <a:t>1.8	Public information (2.6 on 		reporting)</a:t>
            </a:r>
          </a:p>
          <a:p>
            <a:pPr marL="0" indent="0">
              <a:buFont typeface="Arial" panose="020B0604020202020204" pitchFamily="34" charset="0"/>
              <a:buNone/>
              <a:defRPr/>
            </a:pPr>
            <a:r>
              <a:rPr lang="en-US" dirty="0" smtClean="0"/>
              <a:t>1.9	On-going monitoring and 	periodic review of </a:t>
            </a:r>
            <a:r>
              <a:rPr lang="en-US" dirty="0" err="1" smtClean="0"/>
              <a:t>programmes</a:t>
            </a:r>
            <a:endParaRPr lang="en-US" dirty="0" smtClean="0"/>
          </a:p>
          <a:p>
            <a:pPr marL="0" indent="0">
              <a:buFont typeface="Arial" panose="020B0604020202020204" pitchFamily="34" charset="0"/>
              <a:buNone/>
              <a:defRPr/>
            </a:pPr>
            <a:r>
              <a:rPr lang="en-US" dirty="0" smtClean="0"/>
              <a:t>1.10	Cyclical external quality 	assurance </a:t>
            </a:r>
            <a:endParaRPr lang="en-US" dirty="0"/>
          </a:p>
        </p:txBody>
      </p:sp>
      <p:sp>
        <p:nvSpPr>
          <p:cNvPr id="5" name="Plassholder for bunntekst 4"/>
          <p:cNvSpPr>
            <a:spLocks noGrp="1"/>
          </p:cNvSpPr>
          <p:nvPr>
            <p:ph type="ftr" sz="quarter" idx="11"/>
          </p:nvPr>
        </p:nvSpPr>
        <p:spPr>
          <a:xfrm>
            <a:off x="398463" y="6291263"/>
            <a:ext cx="6380162" cy="360362"/>
          </a:xfrm>
        </p:spPr>
        <p:txBody>
          <a:bodyPr/>
          <a:lstStyle/>
          <a:p>
            <a:pPr>
              <a:defRPr/>
            </a:pPr>
            <a:r>
              <a:rPr lang="nb-NO" dirty="0"/>
              <a:t>Tove Blytt Holmen, QA-seminar Bishkek 10.-11. </a:t>
            </a:r>
            <a:r>
              <a:rPr lang="nb-NO" dirty="0" err="1"/>
              <a:t>March</a:t>
            </a:r>
            <a:r>
              <a:rPr lang="nb-NO" dirty="0"/>
              <a:t> 2017</a:t>
            </a:r>
            <a:endParaRPr lang="en-US" dirty="0"/>
          </a:p>
        </p:txBody>
      </p:sp>
      <p:sp>
        <p:nvSpPr>
          <p:cNvPr id="26629"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126A84BB-EC85-452E-BCAD-1166917F6F8D}" type="slidenum">
              <a:rPr lang="en-US" altLang="nb-NO" smtClean="0">
                <a:solidFill>
                  <a:srgbClr val="404040"/>
                </a:solidFill>
              </a:rPr>
              <a:pPr>
                <a:spcBef>
                  <a:spcPct val="0"/>
                </a:spcBef>
                <a:buClrTx/>
                <a:buFontTx/>
                <a:buNone/>
              </a:pPr>
              <a:t>11</a:t>
            </a:fld>
            <a:endParaRPr lang="en-US" altLang="nb-NO" smtClean="0">
              <a:solidFill>
                <a:srgbClr val="404040"/>
              </a:solidFill>
            </a:endParaRPr>
          </a:p>
        </p:txBody>
      </p:sp>
      <p:pic>
        <p:nvPicPr>
          <p:cNvPr id="26630" name="Plassholder for innhold 7" descr="http://www.enqa.eu/wp-content/uploads/2015/11/ESG_2015.pdf - Internet Explorer"/>
          <p:cNvPicPr>
            <a:picLocks noGrp="1" noChangeAspect="1"/>
          </p:cNvPicPr>
          <p:nvPr>
            <p:ph sz="half" idx="1"/>
          </p:nvPr>
        </p:nvPicPr>
        <p:blipFill>
          <a:blip r:embed="rId3">
            <a:extLst>
              <a:ext uri="{28A0092B-C50C-407E-A947-70E740481C1C}">
                <a14:useLocalDpi xmlns:a14="http://schemas.microsoft.com/office/drawing/2010/main" val="0"/>
              </a:ext>
            </a:extLst>
          </a:blip>
          <a:srcRect l="36186" t="13625" r="37630" b="19542"/>
          <a:stretch>
            <a:fillRect/>
          </a:stretch>
        </p:blipFill>
        <p:spPr>
          <a:xfrm>
            <a:off x="673100" y="1631950"/>
            <a:ext cx="2978150" cy="43068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p:cNvSpPr>
            <a:spLocks noGrp="1"/>
          </p:cNvSpPr>
          <p:nvPr>
            <p:ph type="title"/>
          </p:nvPr>
        </p:nvSpPr>
        <p:spPr>
          <a:xfrm>
            <a:off x="473075" y="863600"/>
            <a:ext cx="8348663" cy="134938"/>
          </a:xfrm>
        </p:spPr>
        <p:txBody>
          <a:bodyPr/>
          <a:lstStyle/>
          <a:p>
            <a:r>
              <a:rPr lang="nb-NO" altLang="nb-NO" sz="2400" smtClean="0"/>
              <a:t> </a:t>
            </a:r>
          </a:p>
        </p:txBody>
      </p:sp>
      <p:sp>
        <p:nvSpPr>
          <p:cNvPr id="4" name="Plassholder for innhold 3"/>
          <p:cNvSpPr>
            <a:spLocks noGrp="1"/>
          </p:cNvSpPr>
          <p:nvPr>
            <p:ph sz="half" idx="2"/>
          </p:nvPr>
        </p:nvSpPr>
        <p:spPr>
          <a:xfrm>
            <a:off x="4648200" y="931863"/>
            <a:ext cx="4098925" cy="5194300"/>
          </a:xfrm>
        </p:spPr>
        <p:txBody>
          <a:bodyPr>
            <a:normAutofit fontScale="92500" lnSpcReduction="20000"/>
          </a:bodyPr>
          <a:lstStyle/>
          <a:p>
            <a:pPr marL="0" indent="0">
              <a:buFont typeface="Arial" panose="020B0604020202020204" pitchFamily="34" charset="0"/>
              <a:buNone/>
              <a:defRPr/>
            </a:pPr>
            <a:r>
              <a:rPr lang="en-US" b="1" dirty="0" smtClean="0">
                <a:solidFill>
                  <a:srgbClr val="0070C0"/>
                </a:solidFill>
              </a:rPr>
              <a:t>Part 1: 	Institutions’ internal quality 		assurance </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1.1	Policy for quality assurance	</a:t>
            </a:r>
          </a:p>
          <a:p>
            <a:pPr marL="0" indent="0">
              <a:buFont typeface="Arial" panose="020B0604020202020204" pitchFamily="34" charset="0"/>
              <a:buNone/>
              <a:defRPr/>
            </a:pPr>
            <a:r>
              <a:rPr lang="en-US" dirty="0" smtClean="0"/>
              <a:t>1.2	Design and approval of 	</a:t>
            </a:r>
            <a:r>
              <a:rPr lang="en-US" dirty="0" err="1" smtClean="0"/>
              <a:t>programmes</a:t>
            </a:r>
            <a:endParaRPr lang="en-US" dirty="0" smtClean="0"/>
          </a:p>
          <a:p>
            <a:pPr marL="0" indent="0">
              <a:buFont typeface="Arial" panose="020B0604020202020204" pitchFamily="34" charset="0"/>
              <a:buNone/>
              <a:defRPr/>
            </a:pPr>
            <a:r>
              <a:rPr lang="en-US" dirty="0" smtClean="0"/>
              <a:t>1.3	</a:t>
            </a:r>
            <a:r>
              <a:rPr lang="en-US" dirty="0" smtClean="0">
                <a:solidFill>
                  <a:srgbClr val="C00000"/>
                </a:solidFill>
              </a:rPr>
              <a:t>Student-centered learning, 	teaching and assessment</a:t>
            </a:r>
          </a:p>
          <a:p>
            <a:pPr marL="0" indent="0">
              <a:buFont typeface="Arial" panose="020B0604020202020204" pitchFamily="34" charset="0"/>
              <a:buNone/>
              <a:defRPr/>
            </a:pPr>
            <a:r>
              <a:rPr lang="en-US" dirty="0" smtClean="0"/>
              <a:t>1.4	Student admission,	progression, recognition and 	certification </a:t>
            </a:r>
          </a:p>
          <a:p>
            <a:pPr marL="0" indent="0">
              <a:buFont typeface="Arial" panose="020B0604020202020204" pitchFamily="34" charset="0"/>
              <a:buNone/>
              <a:defRPr/>
            </a:pPr>
            <a:r>
              <a:rPr lang="en-US" dirty="0" smtClean="0"/>
              <a:t>1.5	Teaching staff</a:t>
            </a:r>
          </a:p>
          <a:p>
            <a:pPr marL="0" indent="0">
              <a:buFont typeface="Arial" panose="020B0604020202020204" pitchFamily="34" charset="0"/>
              <a:buNone/>
              <a:defRPr/>
            </a:pPr>
            <a:r>
              <a:rPr lang="en-US" dirty="0" smtClean="0"/>
              <a:t>1.6	Learning resources and 	support</a:t>
            </a:r>
          </a:p>
          <a:p>
            <a:pPr marL="0" indent="0">
              <a:buFont typeface="Arial" panose="020B0604020202020204" pitchFamily="34" charset="0"/>
              <a:buNone/>
              <a:defRPr/>
            </a:pPr>
            <a:r>
              <a:rPr lang="en-US" dirty="0" smtClean="0"/>
              <a:t>1.7	Information management</a:t>
            </a:r>
          </a:p>
          <a:p>
            <a:pPr marL="0" indent="0">
              <a:buFont typeface="Arial" panose="020B0604020202020204" pitchFamily="34" charset="0"/>
              <a:buNone/>
              <a:defRPr/>
            </a:pPr>
            <a:r>
              <a:rPr lang="en-US" dirty="0" smtClean="0"/>
              <a:t>1.8	</a:t>
            </a:r>
            <a:r>
              <a:rPr lang="en-US" dirty="0" smtClean="0">
                <a:solidFill>
                  <a:srgbClr val="C00000"/>
                </a:solidFill>
              </a:rPr>
              <a:t>Public information (2.6 on 		reporting)</a:t>
            </a:r>
          </a:p>
          <a:p>
            <a:pPr marL="0" indent="0">
              <a:buFont typeface="Arial" panose="020B0604020202020204" pitchFamily="34" charset="0"/>
              <a:buNone/>
              <a:defRPr/>
            </a:pPr>
            <a:r>
              <a:rPr lang="en-US" dirty="0" smtClean="0"/>
              <a:t>1.9	On-going monitoring and 	periodic review of </a:t>
            </a:r>
            <a:r>
              <a:rPr lang="en-US" dirty="0" err="1" smtClean="0"/>
              <a:t>programmes</a:t>
            </a:r>
            <a:endParaRPr lang="en-US" dirty="0" smtClean="0"/>
          </a:p>
          <a:p>
            <a:pPr marL="0" indent="0">
              <a:buFont typeface="Arial" panose="020B0604020202020204" pitchFamily="34" charset="0"/>
              <a:buNone/>
              <a:defRPr/>
            </a:pPr>
            <a:r>
              <a:rPr lang="en-US" dirty="0" smtClean="0"/>
              <a:t>1.10	Cyclical external quality 	assurance </a:t>
            </a:r>
            <a:endParaRPr lang="en-US" dirty="0"/>
          </a:p>
        </p:txBody>
      </p:sp>
      <p:sp>
        <p:nvSpPr>
          <p:cNvPr id="5" name="Plassholder for bunntekst 4"/>
          <p:cNvSpPr>
            <a:spLocks noGrp="1"/>
          </p:cNvSpPr>
          <p:nvPr>
            <p:ph type="ftr" sz="quarter" idx="11"/>
          </p:nvPr>
        </p:nvSpPr>
        <p:spPr>
          <a:xfrm>
            <a:off x="398463" y="6291263"/>
            <a:ext cx="6380162" cy="360362"/>
          </a:xfrm>
        </p:spPr>
        <p:txBody>
          <a:bodyPr/>
          <a:lstStyle/>
          <a:p>
            <a:pPr>
              <a:defRPr/>
            </a:pPr>
            <a:r>
              <a:rPr lang="nb-NO"/>
              <a:t>Tove Blytt Holmen, QA-seminar Bishkek 10.-11. March 2017</a:t>
            </a:r>
            <a:endParaRPr lang="en-US" dirty="0"/>
          </a:p>
        </p:txBody>
      </p:sp>
      <p:sp>
        <p:nvSpPr>
          <p:cNvPr id="28677"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EA51F6A7-7308-4460-BCD3-488642A52E90}" type="slidenum">
              <a:rPr lang="en-US" altLang="nb-NO" smtClean="0">
                <a:solidFill>
                  <a:srgbClr val="404040"/>
                </a:solidFill>
              </a:rPr>
              <a:pPr>
                <a:spcBef>
                  <a:spcPct val="0"/>
                </a:spcBef>
                <a:buClrTx/>
                <a:buFontTx/>
                <a:buNone/>
              </a:pPr>
              <a:t>12</a:t>
            </a:fld>
            <a:endParaRPr lang="en-US" altLang="nb-NO" smtClean="0">
              <a:solidFill>
                <a:srgbClr val="404040"/>
              </a:solidFill>
            </a:endParaRPr>
          </a:p>
        </p:txBody>
      </p:sp>
      <p:pic>
        <p:nvPicPr>
          <p:cNvPr id="28678" name="Plassholder for innhold 7" descr="http://www.enqa.eu/wp-content/uploads/2015/11/ESG_2015.pdf - Internet Explorer"/>
          <p:cNvPicPr>
            <a:picLocks noGrp="1" noChangeAspect="1"/>
          </p:cNvPicPr>
          <p:nvPr>
            <p:ph sz="half" idx="1"/>
          </p:nvPr>
        </p:nvPicPr>
        <p:blipFill>
          <a:blip r:embed="rId3">
            <a:extLst>
              <a:ext uri="{28A0092B-C50C-407E-A947-70E740481C1C}">
                <a14:useLocalDpi xmlns:a14="http://schemas.microsoft.com/office/drawing/2010/main" val="0"/>
              </a:ext>
            </a:extLst>
          </a:blip>
          <a:srcRect l="36186" t="13625" r="37630" b="19542"/>
          <a:stretch>
            <a:fillRect/>
          </a:stretch>
        </p:blipFill>
        <p:spPr>
          <a:xfrm>
            <a:off x="673100" y="1631950"/>
            <a:ext cx="2978150" cy="43068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8463" y="174625"/>
            <a:ext cx="8348662" cy="1025525"/>
          </a:xfrm>
        </p:spPr>
        <p:txBody>
          <a:bodyPr/>
          <a:lstStyle/>
          <a:p>
            <a:r>
              <a:rPr lang="en-GB" altLang="en-US" smtClean="0"/>
              <a:t>Trends in European QA</a:t>
            </a:r>
          </a:p>
        </p:txBody>
      </p:sp>
      <p:sp>
        <p:nvSpPr>
          <p:cNvPr id="3" name="Content Placeholder 2"/>
          <p:cNvSpPr>
            <a:spLocks noGrp="1"/>
          </p:cNvSpPr>
          <p:nvPr>
            <p:ph idx="1"/>
          </p:nvPr>
        </p:nvSpPr>
        <p:spPr>
          <a:xfrm>
            <a:off x="398463" y="1582738"/>
            <a:ext cx="8348662" cy="4927600"/>
          </a:xfrm>
        </p:spPr>
        <p:txBody>
          <a:bodyPr/>
          <a:lstStyle/>
          <a:p>
            <a:pPr>
              <a:defRPr/>
            </a:pPr>
            <a:r>
              <a:rPr lang="en-GB" dirty="0" smtClean="0"/>
              <a:t>Possible move to </a:t>
            </a:r>
            <a:r>
              <a:rPr lang="en-GB" b="1" dirty="0" smtClean="0"/>
              <a:t>“softer” approaches </a:t>
            </a:r>
            <a:r>
              <a:rPr lang="en-GB" dirty="0" smtClean="0"/>
              <a:t>(fitness-for-purpose), especially in well-established QA systems: from programme to institutional approaches; risk-based methods; more flexible methods or methods based more on institutional priorities</a:t>
            </a:r>
          </a:p>
          <a:p>
            <a:pPr>
              <a:defRPr/>
            </a:pPr>
            <a:r>
              <a:rPr lang="en-GB" altLang="en-US" dirty="0" smtClean="0"/>
              <a:t>Going </a:t>
            </a:r>
            <a:r>
              <a:rPr lang="en-GB" altLang="en-US" b="1" dirty="0"/>
              <a:t>beyond minimum standards </a:t>
            </a:r>
            <a:r>
              <a:rPr lang="en-GB" altLang="en-US" dirty="0"/>
              <a:t>and find ways to measure and reward </a:t>
            </a:r>
            <a:r>
              <a:rPr lang="en-GB" altLang="en-US" dirty="0" smtClean="0"/>
              <a:t>excellence</a:t>
            </a:r>
            <a:endParaRPr lang="en-GB" altLang="en-US" dirty="0"/>
          </a:p>
          <a:p>
            <a:pPr>
              <a:defRPr/>
            </a:pPr>
            <a:r>
              <a:rPr lang="en-GB" dirty="0" smtClean="0"/>
              <a:t>Greater importance given to the </a:t>
            </a:r>
            <a:r>
              <a:rPr lang="en-GB" b="1" dirty="0" smtClean="0"/>
              <a:t>usefulness and readability of reports </a:t>
            </a:r>
            <a:r>
              <a:rPr lang="en-GB" dirty="0" smtClean="0"/>
              <a:t>(competing with international or national rankings as information source?)</a:t>
            </a:r>
          </a:p>
          <a:p>
            <a:pPr>
              <a:defRPr/>
            </a:pPr>
            <a:r>
              <a:rPr lang="en-GB" b="1" dirty="0" smtClean="0"/>
              <a:t>External accountability of agencies </a:t>
            </a:r>
            <a:r>
              <a:rPr lang="en-GB" dirty="0" smtClean="0"/>
              <a:t>is widely accepted – and expected (ENQA/EQAR)</a:t>
            </a:r>
          </a:p>
          <a:p>
            <a:pPr>
              <a:defRPr/>
            </a:pPr>
            <a:r>
              <a:rPr lang="en-GB" b="1" dirty="0" smtClean="0"/>
              <a:t>Wider involvement of stakeholders </a:t>
            </a:r>
            <a:r>
              <a:rPr lang="en-GB" dirty="0" smtClean="0"/>
              <a:t>accepted and required  </a:t>
            </a:r>
          </a:p>
          <a:p>
            <a:pPr>
              <a:defRPr/>
            </a:pPr>
            <a:r>
              <a:rPr lang="en-GB" dirty="0" smtClean="0"/>
              <a:t>By far most EHEA countries have now </a:t>
            </a:r>
            <a:r>
              <a:rPr lang="en-GB" b="1" dirty="0" smtClean="0"/>
              <a:t>an independent QA agency</a:t>
            </a:r>
            <a:r>
              <a:rPr lang="en-GB" dirty="0" smtClean="0"/>
              <a:t>, compared to a minority 10 years ago</a:t>
            </a:r>
          </a:p>
          <a:p>
            <a:pPr marL="0" indent="0">
              <a:buFont typeface="Arial" panose="020B0604020202020204" pitchFamily="34" charset="0"/>
              <a:buNone/>
              <a:defRPr/>
            </a:pPr>
            <a:endParaRPr lang="en-GB" dirty="0"/>
          </a:p>
          <a:p>
            <a:pPr>
              <a:defRPr/>
            </a:pPr>
            <a:endParaRPr lang="en-GB" dirty="0" smtClean="0"/>
          </a:p>
          <a:p>
            <a:pPr>
              <a:defRPr/>
            </a:pPr>
            <a:endParaRPr lang="en-GB" dirty="0"/>
          </a:p>
        </p:txBody>
      </p:sp>
      <p:sp>
        <p:nvSpPr>
          <p:cNvPr id="5" name="Footer Placeholder 4"/>
          <p:cNvSpPr>
            <a:spLocks noGrp="1"/>
          </p:cNvSpPr>
          <p:nvPr>
            <p:ph type="ftr" sz="quarter" idx="11"/>
          </p:nvPr>
        </p:nvSpPr>
        <p:spPr/>
        <p:txBody>
          <a:bodyPr/>
          <a:lstStyle/>
          <a:p>
            <a:pPr>
              <a:defRPr/>
            </a:pPr>
            <a:r>
              <a:rPr lang="en-US"/>
              <a:t>Tove Blytt Holmen, QA-seminar Bishkek 10.-11. March 2017</a:t>
            </a:r>
            <a:endParaRPr lang="en-US" dirty="0"/>
          </a:p>
        </p:txBody>
      </p:sp>
      <p:sp>
        <p:nvSpPr>
          <p:cNvPr id="307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5C38986E-3254-4073-B0DE-2B1F4052712F}" type="slidenum">
              <a:rPr lang="en-US" altLang="en-US" smtClean="0">
                <a:solidFill>
                  <a:srgbClr val="404040"/>
                </a:solidFill>
              </a:rPr>
              <a:pPr>
                <a:spcBef>
                  <a:spcPct val="0"/>
                </a:spcBef>
                <a:buClrTx/>
                <a:buFontTx/>
                <a:buNone/>
              </a:pPr>
              <a:t>13</a:t>
            </a:fld>
            <a:endParaRPr lang="en-US" altLang="en-US" smtClean="0">
              <a:solidFill>
                <a:srgbClr val="40404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8463" y="433388"/>
            <a:ext cx="8348662" cy="1025525"/>
          </a:xfrm>
        </p:spPr>
        <p:txBody>
          <a:bodyPr/>
          <a:lstStyle/>
          <a:p>
            <a:r>
              <a:rPr lang="en-GB" altLang="en-US" smtClean="0"/>
              <a:t>Some challenges in European QA </a:t>
            </a:r>
          </a:p>
        </p:txBody>
      </p:sp>
      <p:sp>
        <p:nvSpPr>
          <p:cNvPr id="32771" name="Content Placeholder 2"/>
          <p:cNvSpPr>
            <a:spLocks noGrp="1"/>
          </p:cNvSpPr>
          <p:nvPr>
            <p:ph idx="1"/>
          </p:nvPr>
        </p:nvSpPr>
        <p:spPr>
          <a:xfrm>
            <a:off x="398463" y="1819275"/>
            <a:ext cx="8348662" cy="4471988"/>
          </a:xfrm>
        </p:spPr>
        <p:txBody>
          <a:bodyPr/>
          <a:lstStyle/>
          <a:p>
            <a:r>
              <a:rPr lang="en-GB" altLang="nb-NO" smtClean="0"/>
              <a:t>Adapting to the </a:t>
            </a:r>
            <a:r>
              <a:rPr lang="en-GB" altLang="nb-NO" b="1" smtClean="0"/>
              <a:t>requirements in ESG 2015: </a:t>
            </a:r>
            <a:r>
              <a:rPr lang="en-GB" altLang="nb-NO" smtClean="0"/>
              <a:t>“good practice” in many agencies for several years BUT for some agencies big changes are still ahead</a:t>
            </a:r>
          </a:p>
          <a:p>
            <a:pPr lvl="1"/>
            <a:r>
              <a:rPr lang="en-GB" altLang="nb-NO" smtClean="0"/>
              <a:t>student involvement</a:t>
            </a:r>
          </a:p>
          <a:p>
            <a:pPr lvl="1"/>
            <a:r>
              <a:rPr lang="en-GB" altLang="nb-NO" smtClean="0"/>
              <a:t>publication of reports</a:t>
            </a:r>
          </a:p>
          <a:p>
            <a:pPr lvl="1"/>
            <a:r>
              <a:rPr lang="en-GB" altLang="nb-NO" smtClean="0"/>
              <a:t>collaborative relationship with HEIs</a:t>
            </a:r>
          </a:p>
          <a:p>
            <a:pPr lvl="1"/>
            <a:r>
              <a:rPr lang="en-GB" altLang="nb-NO" smtClean="0"/>
              <a:t>QA of alternative delivery modes (elearning),  etc.</a:t>
            </a:r>
          </a:p>
          <a:p>
            <a:pPr lvl="1"/>
            <a:endParaRPr lang="en-GB" altLang="nb-NO" smtClean="0"/>
          </a:p>
          <a:p>
            <a:r>
              <a:rPr lang="en-GB" altLang="nb-NO" b="1" smtClean="0"/>
              <a:t>Internationalisation of QA agencies</a:t>
            </a:r>
            <a:endParaRPr lang="en-GB" altLang="nb-NO" smtClean="0"/>
          </a:p>
          <a:p>
            <a:pPr lvl="2"/>
            <a:r>
              <a:rPr lang="en-GB" altLang="nb-NO" smtClean="0"/>
              <a:t>use of international reviewers </a:t>
            </a:r>
          </a:p>
          <a:p>
            <a:pPr lvl="2"/>
            <a:r>
              <a:rPr lang="en-GB" altLang="nb-NO" smtClean="0"/>
              <a:t>international collaborative projects </a:t>
            </a:r>
          </a:p>
          <a:p>
            <a:pPr lvl="2"/>
            <a:r>
              <a:rPr lang="en-GB" altLang="nb-NO" smtClean="0"/>
              <a:t>joint reviews or cross-border reviews </a:t>
            </a:r>
          </a:p>
        </p:txBody>
      </p:sp>
      <p:sp>
        <p:nvSpPr>
          <p:cNvPr id="5" name="Footer Placeholder 4"/>
          <p:cNvSpPr>
            <a:spLocks noGrp="1"/>
          </p:cNvSpPr>
          <p:nvPr>
            <p:ph type="ftr" sz="quarter" idx="11"/>
          </p:nvPr>
        </p:nvSpPr>
        <p:spPr/>
        <p:txBody>
          <a:bodyPr/>
          <a:lstStyle/>
          <a:p>
            <a:pPr>
              <a:defRPr/>
            </a:pPr>
            <a:r>
              <a:rPr lang="en-US"/>
              <a:t>Tove Blytt Holmen, QA-seminar Bishkek 10.-11. March 2017</a:t>
            </a:r>
            <a:endParaRPr lang="en-US" dirty="0"/>
          </a:p>
        </p:txBody>
      </p:sp>
      <p:sp>
        <p:nvSpPr>
          <p:cNvPr id="327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0DC7E969-A65A-49AD-B50B-F0C90DE6979B}" type="slidenum">
              <a:rPr lang="en-US" altLang="en-US" smtClean="0">
                <a:solidFill>
                  <a:srgbClr val="404040"/>
                </a:solidFill>
              </a:rPr>
              <a:pPr>
                <a:spcBef>
                  <a:spcPct val="0"/>
                </a:spcBef>
                <a:buClrTx/>
                <a:buFontTx/>
                <a:buNone/>
              </a:pPr>
              <a:t>14</a:t>
            </a:fld>
            <a:endParaRPr lang="en-US" altLang="en-US" smtClean="0">
              <a:solidFill>
                <a:srgbClr val="40404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a:xfrm>
            <a:off x="533400" y="1052513"/>
            <a:ext cx="7854950" cy="609600"/>
          </a:xfrm>
        </p:spPr>
        <p:txBody>
          <a:bodyPr/>
          <a:lstStyle/>
          <a:p>
            <a:r>
              <a:rPr lang="nb-NO" altLang="nb-NO" smtClean="0"/>
              <a:t>Remember:</a:t>
            </a:r>
          </a:p>
        </p:txBody>
      </p:sp>
      <p:sp>
        <p:nvSpPr>
          <p:cNvPr id="34819" name="Plassholder for innhold 2"/>
          <p:cNvSpPr>
            <a:spLocks noGrp="1"/>
          </p:cNvSpPr>
          <p:nvPr>
            <p:ph idx="1"/>
          </p:nvPr>
        </p:nvSpPr>
        <p:spPr/>
        <p:txBody>
          <a:bodyPr/>
          <a:lstStyle/>
          <a:p>
            <a:pPr>
              <a:buFont typeface="Wingdings" panose="05000000000000000000" pitchFamily="2" charset="2"/>
              <a:buChar char="ü"/>
            </a:pPr>
            <a:endParaRPr lang="en-US" altLang="nb-NO" smtClean="0"/>
          </a:p>
          <a:p>
            <a:pPr>
              <a:buFont typeface="Wingdings" panose="05000000000000000000" pitchFamily="2" charset="2"/>
              <a:buChar char="ü"/>
            </a:pPr>
            <a:r>
              <a:rPr lang="en-US" altLang="nb-NO" smtClean="0"/>
              <a:t>ESG 2015 is about quality </a:t>
            </a:r>
            <a:r>
              <a:rPr lang="en-US" altLang="nb-NO" i="1" smtClean="0"/>
              <a:t>assurance</a:t>
            </a:r>
          </a:p>
          <a:p>
            <a:pPr>
              <a:buFont typeface="Wingdings" panose="05000000000000000000" pitchFamily="2" charset="2"/>
              <a:buChar char="ü"/>
            </a:pPr>
            <a:r>
              <a:rPr lang="en-US" altLang="nb-NO" smtClean="0"/>
              <a:t>Quality has no universal definition</a:t>
            </a:r>
          </a:p>
          <a:p>
            <a:pPr marL="457200" lvl="1" indent="0">
              <a:buFont typeface="Arial" panose="020B0604020202020204" pitchFamily="34" charset="0"/>
              <a:buNone/>
            </a:pPr>
            <a:r>
              <a:rPr lang="en-US" altLang="nb-NO" smtClean="0">
                <a:solidFill>
                  <a:srgbClr val="FF0000"/>
                </a:solidFill>
              </a:rPr>
              <a:t>Quality is contextual and subjective</a:t>
            </a:r>
            <a:r>
              <a:rPr lang="en-US" altLang="nb-NO" smtClean="0"/>
              <a:t> </a:t>
            </a:r>
          </a:p>
          <a:p>
            <a:pPr>
              <a:buFont typeface="Wingdings" panose="05000000000000000000" pitchFamily="2" charset="2"/>
              <a:buChar char="ü"/>
            </a:pPr>
            <a:r>
              <a:rPr lang="en-US" altLang="nb-NO" smtClean="0"/>
              <a:t>Learn ESG 2015 and your institution’s quality policy by heart</a:t>
            </a:r>
          </a:p>
          <a:p>
            <a:pPr>
              <a:buFont typeface="Wingdings" panose="05000000000000000000" pitchFamily="2" charset="2"/>
              <a:buChar char="ü"/>
            </a:pPr>
            <a:r>
              <a:rPr lang="en-US" altLang="nb-NO" smtClean="0"/>
              <a:t>Teachers + students + administration: Togetherness makes a difference</a:t>
            </a:r>
          </a:p>
        </p:txBody>
      </p:sp>
      <p:sp>
        <p:nvSpPr>
          <p:cNvPr id="4" name="Plassholder for bunntekst 3"/>
          <p:cNvSpPr>
            <a:spLocks noGrp="1"/>
          </p:cNvSpPr>
          <p:nvPr>
            <p:ph type="ftr" sz="quarter" idx="11"/>
          </p:nvPr>
        </p:nvSpPr>
        <p:spPr/>
        <p:txBody>
          <a:bodyPr/>
          <a:lstStyle/>
          <a:p>
            <a:pPr>
              <a:defRPr/>
            </a:pPr>
            <a:r>
              <a:rPr lang="nb-NO"/>
              <a:t>Tove Blytt Holmen, QA-seminar Bishkek 10.-11. March 2017</a:t>
            </a:r>
            <a:endParaRPr lang="en-US"/>
          </a:p>
        </p:txBody>
      </p:sp>
      <p:sp>
        <p:nvSpPr>
          <p:cNvPr id="34821" name="Plassholder for lysbilde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nb-NO" altLang="nb-NO" smtClean="0">
                <a:solidFill>
                  <a:srgbClr val="404040"/>
                </a:solidFill>
              </a:rPr>
              <a:t>| </a:t>
            </a:r>
            <a:fld id="{2D3B90EE-D52C-45C9-8CCB-236BC12DE1AE}" type="slidenum">
              <a:rPr lang="nb-NO" altLang="nb-NO" smtClean="0">
                <a:solidFill>
                  <a:srgbClr val="404040"/>
                </a:solidFill>
              </a:rPr>
              <a:pPr>
                <a:spcBef>
                  <a:spcPct val="0"/>
                </a:spcBef>
                <a:buClrTx/>
                <a:buFontTx/>
                <a:buNone/>
              </a:pPr>
              <a:t>15</a:t>
            </a:fld>
            <a:endParaRPr lang="en-US" altLang="nb-NO" smtClean="0">
              <a:solidFill>
                <a:srgbClr val="404040"/>
              </a:solidFill>
            </a:endParaRPr>
          </a:p>
        </p:txBody>
      </p:sp>
      <p:pic>
        <p:nvPicPr>
          <p:cNvPr id="34822"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dengodesamtalen.no/wp-content/uploads/2012/11/shutterstock_28215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38" y="2747963"/>
            <a:ext cx="3365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4"/>
          <p:cNvSpPr>
            <a:spLocks noGrp="1"/>
          </p:cNvSpPr>
          <p:nvPr>
            <p:ph type="title"/>
          </p:nvPr>
        </p:nvSpPr>
        <p:spPr>
          <a:xfrm>
            <a:off x="398463" y="3430588"/>
            <a:ext cx="8348662" cy="1025525"/>
          </a:xfrm>
        </p:spPr>
        <p:txBody>
          <a:bodyPr/>
          <a:lstStyle/>
          <a:p>
            <a:pPr eaLnBrk="1" hangingPunct="1"/>
            <a:r>
              <a:rPr lang="en-US" altLang="en-US" sz="3000" smtClean="0"/>
              <a:t>Thank you!</a:t>
            </a:r>
            <a:br>
              <a:rPr lang="en-US" altLang="en-US" sz="3000"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1600" smtClean="0"/>
              <a:t>www.enqa.eu</a:t>
            </a:r>
            <a:br>
              <a:rPr lang="en-US" altLang="en-US" sz="1600" smtClean="0"/>
            </a:br>
            <a:r>
              <a:rPr lang="en-US" altLang="en-US" sz="1600" smtClean="0"/>
              <a:t>tove.blytt.holmen@nokut.no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5084763"/>
            <a:ext cx="41735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tel 1"/>
          <p:cNvSpPr>
            <a:spLocks noGrp="1"/>
          </p:cNvSpPr>
          <p:nvPr>
            <p:ph type="title"/>
          </p:nvPr>
        </p:nvSpPr>
        <p:spPr/>
        <p:txBody>
          <a:bodyPr/>
          <a:lstStyle/>
          <a:p>
            <a:r>
              <a:rPr lang="en-US" altLang="nb-NO" smtClean="0"/>
              <a:t>Bologna-reform, some elements:</a:t>
            </a:r>
          </a:p>
        </p:txBody>
      </p:sp>
      <p:sp>
        <p:nvSpPr>
          <p:cNvPr id="8196" name="Plassholder for innhold 2"/>
          <p:cNvSpPr>
            <a:spLocks noGrp="1"/>
          </p:cNvSpPr>
          <p:nvPr>
            <p:ph idx="1"/>
          </p:nvPr>
        </p:nvSpPr>
        <p:spPr/>
        <p:txBody>
          <a:bodyPr/>
          <a:lstStyle/>
          <a:p>
            <a:r>
              <a:rPr lang="en-US" altLang="nb-NO" smtClean="0"/>
              <a:t>Degree structure, 3 + 2 + 3, Bachelor + Master + Ph.D. (1999)</a:t>
            </a:r>
          </a:p>
          <a:p>
            <a:r>
              <a:rPr lang="en-US" altLang="nb-NO" smtClean="0"/>
              <a:t>Quality Assurance </a:t>
            </a:r>
          </a:p>
          <a:p>
            <a:pPr lvl="1"/>
            <a:r>
              <a:rPr lang="en-US" altLang="nb-NO" smtClean="0"/>
              <a:t>Systematizing internal QA + external QA, Quality Assurance Agencies</a:t>
            </a:r>
          </a:p>
          <a:p>
            <a:pPr lvl="1"/>
            <a:r>
              <a:rPr lang="en-US" altLang="nb-NO" smtClean="0"/>
              <a:t>ESG (2005 and 2015)</a:t>
            </a:r>
          </a:p>
          <a:p>
            <a:pPr lvl="1"/>
            <a:r>
              <a:rPr lang="en-US" altLang="nb-NO" smtClean="0"/>
              <a:t>“The European Higher Education Area”, EHEA (2010)</a:t>
            </a:r>
          </a:p>
          <a:p>
            <a:pPr lvl="1"/>
            <a:r>
              <a:rPr lang="en-US" altLang="nb-NO" smtClean="0"/>
              <a:t>European Qualification Framework and Learning Outcome Descriptors (Norwegian QF 2013)</a:t>
            </a:r>
          </a:p>
          <a:p>
            <a:r>
              <a:rPr lang="en-US" altLang="nb-NO" smtClean="0"/>
              <a:t>ECTS (users’ handbook) (2015)</a:t>
            </a:r>
          </a:p>
          <a:p>
            <a:r>
              <a:rPr lang="en-US" altLang="nb-NO" smtClean="0"/>
              <a:t>Growing focus on Internationalization and Joint Programmes (2015)</a:t>
            </a:r>
          </a:p>
          <a:p>
            <a:endParaRPr lang="en-US" altLang="nb-NO" smtClean="0"/>
          </a:p>
          <a:p>
            <a:endParaRPr lang="en-US" altLang="nb-NO" smtClean="0"/>
          </a:p>
          <a:p>
            <a:r>
              <a:rPr lang="en-US" altLang="nb-NO" smtClean="0"/>
              <a:t>Steady progress in almost …</a:t>
            </a:r>
          </a:p>
          <a:p>
            <a:endParaRPr lang="en-US" altLang="nb-NO" smtClean="0"/>
          </a:p>
        </p:txBody>
      </p:sp>
      <p:sp>
        <p:nvSpPr>
          <p:cNvPr id="4" name="Plassholder for bunntekst 3"/>
          <p:cNvSpPr>
            <a:spLocks noGrp="1"/>
          </p:cNvSpPr>
          <p:nvPr>
            <p:ph type="ftr" sz="quarter" idx="11"/>
          </p:nvPr>
        </p:nvSpPr>
        <p:spPr/>
        <p:txBody>
          <a:bodyPr/>
          <a:lstStyle/>
          <a:p>
            <a:pPr>
              <a:defRPr/>
            </a:pPr>
            <a:r>
              <a:rPr lang="nb-NO"/>
              <a:t>Tove Blytt Holmen, QA-seminar Bishkek 10.-11. March 2017</a:t>
            </a:r>
            <a:endParaRPr lang="en-US"/>
          </a:p>
        </p:txBody>
      </p:sp>
      <p:sp>
        <p:nvSpPr>
          <p:cNvPr id="8198" name="Plassholder for lysbilde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nb-NO" altLang="nb-NO" smtClean="0">
                <a:solidFill>
                  <a:srgbClr val="404040"/>
                </a:solidFill>
              </a:rPr>
              <a:t>| </a:t>
            </a:r>
            <a:fld id="{9C6F89E3-EE88-4E6C-B523-8C82EBAFDA2A}" type="slidenum">
              <a:rPr lang="nb-NO" altLang="nb-NO" smtClean="0">
                <a:solidFill>
                  <a:srgbClr val="404040"/>
                </a:solidFill>
              </a:rPr>
              <a:pPr>
                <a:spcBef>
                  <a:spcPct val="0"/>
                </a:spcBef>
                <a:buClrTx/>
                <a:buFontTx/>
                <a:buNone/>
              </a:pPr>
              <a:t>2</a:t>
            </a:fld>
            <a:endParaRPr lang="en-US" altLang="nb-NO"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7013" y="417513"/>
            <a:ext cx="7689850" cy="1027112"/>
          </a:xfrm>
        </p:spPr>
        <p:txBody>
          <a:bodyPr/>
          <a:lstStyle/>
          <a:p>
            <a:r>
              <a:rPr lang="en-GB" altLang="en-US" smtClean="0"/>
              <a:t>What is ENQA?</a:t>
            </a:r>
            <a:endParaRPr lang="en-GB" altLang="en-US" sz="2800" smtClean="0"/>
          </a:p>
        </p:txBody>
      </p:sp>
      <p:sp>
        <p:nvSpPr>
          <p:cNvPr id="3" name="Content Placeholder 2"/>
          <p:cNvSpPr>
            <a:spLocks noGrp="1"/>
          </p:cNvSpPr>
          <p:nvPr>
            <p:ph idx="1"/>
          </p:nvPr>
        </p:nvSpPr>
        <p:spPr>
          <a:xfrm>
            <a:off x="306388" y="1812925"/>
            <a:ext cx="8083550" cy="4173538"/>
          </a:xfrm>
        </p:spPr>
        <p:txBody>
          <a:bodyPr>
            <a:normAutofit lnSpcReduction="10000"/>
          </a:bodyPr>
          <a:lstStyle/>
          <a:p>
            <a:pPr>
              <a:defRPr/>
            </a:pPr>
            <a:endParaRPr lang="en-IE" dirty="0" smtClean="0"/>
          </a:p>
          <a:p>
            <a:pPr>
              <a:defRPr/>
            </a:pPr>
            <a:r>
              <a:rPr lang="en-IE" dirty="0" smtClean="0"/>
              <a:t>ENQA is a </a:t>
            </a:r>
            <a:r>
              <a:rPr lang="en-IE" b="1" dirty="0" smtClean="0"/>
              <a:t>membership organisation </a:t>
            </a:r>
            <a:r>
              <a:rPr lang="en-IE" dirty="0" smtClean="0"/>
              <a:t>of external Quality Assurance Agencies</a:t>
            </a:r>
          </a:p>
          <a:p>
            <a:pPr marL="0" indent="0">
              <a:buFont typeface="Arial" panose="020B0604020202020204" pitchFamily="34" charset="0"/>
              <a:buNone/>
              <a:defRPr/>
            </a:pPr>
            <a:r>
              <a:rPr lang="en-GB" dirty="0" smtClean="0">
                <a:sym typeface="Wingdings" panose="05000000000000000000" pitchFamily="2" charset="2"/>
              </a:rPr>
              <a:t>		sharing </a:t>
            </a:r>
            <a:r>
              <a:rPr lang="en-GB" dirty="0">
                <a:sym typeface="Wingdings" panose="05000000000000000000" pitchFamily="2" charset="2"/>
              </a:rPr>
              <a:t>of good practice and experiences, building QA </a:t>
            </a:r>
            <a:r>
              <a:rPr lang="en-GB" dirty="0" smtClean="0">
                <a:sym typeface="Wingdings" panose="05000000000000000000" pitchFamily="2" charset="2"/>
              </a:rPr>
              <a:t>policy and 			expertise </a:t>
            </a:r>
            <a:endParaRPr lang="en-GB" dirty="0"/>
          </a:p>
          <a:p>
            <a:pPr>
              <a:defRPr/>
            </a:pPr>
            <a:endParaRPr lang="en-IE" dirty="0" smtClean="0"/>
          </a:p>
          <a:p>
            <a:pPr>
              <a:defRPr/>
            </a:pPr>
            <a:r>
              <a:rPr lang="en-IE" dirty="0" smtClean="0"/>
              <a:t>Represents </a:t>
            </a:r>
            <a:r>
              <a:rPr lang="en-IE" dirty="0"/>
              <a:t>members in European level policy making; supports members nationally; facilitates networking and sharing of good practice, joint projects, and reflections on QA; coordinates external reviews of QA agencies</a:t>
            </a:r>
            <a:endParaRPr lang="en-IE" dirty="0" smtClean="0"/>
          </a:p>
          <a:p>
            <a:pPr>
              <a:defRPr/>
            </a:pPr>
            <a:endParaRPr lang="en-IE" dirty="0" smtClean="0"/>
          </a:p>
          <a:p>
            <a:pPr>
              <a:defRPr/>
            </a:pPr>
            <a:r>
              <a:rPr lang="en-IE" dirty="0" smtClean="0"/>
              <a:t>The criteria for membership is that an agency undergoes a successful </a:t>
            </a:r>
            <a:r>
              <a:rPr lang="en-IE" b="1" dirty="0" smtClean="0"/>
              <a:t>external review </a:t>
            </a:r>
            <a:r>
              <a:rPr lang="en-IE" dirty="0" smtClean="0"/>
              <a:t>against the 2015 </a:t>
            </a:r>
            <a:r>
              <a:rPr lang="en-IE" b="1" dirty="0" smtClean="0"/>
              <a:t>European Standards and Guidelines </a:t>
            </a:r>
            <a:r>
              <a:rPr lang="en-IE" dirty="0" smtClean="0"/>
              <a:t>(ESG) every five years</a:t>
            </a:r>
          </a:p>
          <a:p>
            <a:pPr>
              <a:defRPr/>
            </a:pPr>
            <a:endParaRPr lang="en-IE" dirty="0" smtClean="0"/>
          </a:p>
          <a:p>
            <a:pPr marL="0" indent="0">
              <a:buFont typeface="Arial" panose="020B0604020202020204" pitchFamily="34" charset="0"/>
              <a:buNone/>
              <a:defRPr/>
            </a:pPr>
            <a:endParaRPr lang="en-GB" dirty="0"/>
          </a:p>
        </p:txBody>
      </p:sp>
      <p:sp>
        <p:nvSpPr>
          <p:cNvPr id="5" name="Footer Placeholder 4"/>
          <p:cNvSpPr>
            <a:spLocks noGrp="1"/>
          </p:cNvSpPr>
          <p:nvPr>
            <p:ph type="ftr" sz="quarter" idx="11"/>
          </p:nvPr>
        </p:nvSpPr>
        <p:spPr>
          <a:xfrm>
            <a:off x="20638" y="6111875"/>
            <a:ext cx="6380162" cy="360363"/>
          </a:xfrm>
        </p:spPr>
        <p:txBody>
          <a:bodyPr/>
          <a:lstStyle/>
          <a:p>
            <a:pPr algn="ctr">
              <a:defRPr/>
            </a:pPr>
            <a:r>
              <a:rPr lang="en-US"/>
              <a:t>Tove Blytt Holmen, QA-seminar Bishkek 10.-11. March 2017</a:t>
            </a:r>
            <a:endParaRPr lang="en-US" dirty="0"/>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861D1111-4C6C-4D2C-A27A-F34C34C7E3CB}" type="slidenum">
              <a:rPr lang="en-US" altLang="en-US" smtClean="0">
                <a:solidFill>
                  <a:srgbClr val="404040"/>
                </a:solidFill>
              </a:rPr>
              <a:pPr>
                <a:spcBef>
                  <a:spcPct val="0"/>
                </a:spcBef>
                <a:buClrTx/>
                <a:buFontTx/>
                <a:buNone/>
              </a:pPr>
              <a:t>3</a:t>
            </a:fld>
            <a:endParaRPr lang="en-US" altLang="en-US" smtClean="0">
              <a:solidFill>
                <a:srgbClr val="40404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95363" y="420688"/>
            <a:ext cx="6411912" cy="681037"/>
          </a:xfrm>
        </p:spPr>
        <p:txBody>
          <a:bodyPr/>
          <a:lstStyle/>
          <a:p>
            <a:r>
              <a:rPr lang="en-GB" altLang="en-US" sz="2000" smtClean="0"/>
              <a:t>ENQA – member agencies, 49 in 27 countries</a:t>
            </a:r>
          </a:p>
        </p:txBody>
      </p:sp>
      <p:sp>
        <p:nvSpPr>
          <p:cNvPr id="5" name="Footer Placeholder 4"/>
          <p:cNvSpPr>
            <a:spLocks noGrp="1"/>
          </p:cNvSpPr>
          <p:nvPr>
            <p:ph type="ftr" sz="quarter" idx="11"/>
          </p:nvPr>
        </p:nvSpPr>
        <p:spPr/>
        <p:txBody>
          <a:bodyPr/>
          <a:lstStyle/>
          <a:p>
            <a:pPr algn="ctr">
              <a:defRPr/>
            </a:pPr>
            <a:r>
              <a:rPr lang="en-US"/>
              <a:t>Tove Blytt Holmen, QA-seminar Bishkek 10.-11. March 2017</a:t>
            </a:r>
            <a:endParaRPr lang="en-US" dirty="0"/>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32A68ABF-2F0B-425E-BFCB-DE912BAAA597}" type="slidenum">
              <a:rPr lang="en-US" altLang="en-US" smtClean="0">
                <a:solidFill>
                  <a:srgbClr val="404040"/>
                </a:solidFill>
              </a:rPr>
              <a:pPr>
                <a:spcBef>
                  <a:spcPct val="0"/>
                </a:spcBef>
                <a:buClrTx/>
                <a:buFontTx/>
                <a:buNone/>
              </a:pPr>
              <a:t>4</a:t>
            </a:fld>
            <a:endParaRPr lang="en-US" altLang="en-US" smtClean="0">
              <a:solidFill>
                <a:srgbClr val="40404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1377512"/>
            <a:ext cx="8934450" cy="48387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95363" y="417513"/>
            <a:ext cx="6411912" cy="1027112"/>
          </a:xfrm>
        </p:spPr>
        <p:txBody>
          <a:bodyPr/>
          <a:lstStyle/>
          <a:p>
            <a:r>
              <a:rPr lang="en-GB" altLang="en-US" sz="2000" smtClean="0"/>
              <a:t>ENQA – affiliates 53 in further 16 countries</a:t>
            </a:r>
          </a:p>
        </p:txBody>
      </p:sp>
      <p:sp>
        <p:nvSpPr>
          <p:cNvPr id="5" name="Footer Placeholder 4"/>
          <p:cNvSpPr>
            <a:spLocks noGrp="1"/>
          </p:cNvSpPr>
          <p:nvPr>
            <p:ph type="ftr" sz="quarter" idx="11"/>
          </p:nvPr>
        </p:nvSpPr>
        <p:spPr>
          <a:xfrm>
            <a:off x="1603375" y="6111875"/>
            <a:ext cx="6380163" cy="358775"/>
          </a:xfrm>
        </p:spPr>
        <p:txBody>
          <a:bodyPr/>
          <a:lstStyle/>
          <a:p>
            <a:pPr algn="ctr">
              <a:defRPr/>
            </a:pPr>
            <a:r>
              <a:rPr lang="en-US"/>
              <a:t>Tove Blytt Holmen, QA-seminar Bishkek 10.-11. March 2017</a:t>
            </a:r>
            <a:endParaRPr lang="en-US" dirty="0" err="1"/>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1EAEA6E9-18BB-46E9-B08B-CD6A4357048C}" type="slidenum">
              <a:rPr lang="en-US" altLang="en-US" smtClean="0">
                <a:solidFill>
                  <a:srgbClr val="404040"/>
                </a:solidFill>
              </a:rPr>
              <a:pPr>
                <a:spcBef>
                  <a:spcPct val="0"/>
                </a:spcBef>
                <a:buClrTx/>
                <a:buFontTx/>
                <a:buNone/>
              </a:pPr>
              <a:t>5</a:t>
            </a:fld>
            <a:endParaRPr lang="en-US" altLang="en-US" smtClean="0">
              <a:solidFill>
                <a:srgbClr val="40404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558925"/>
            <a:ext cx="8191500" cy="44386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European Standards and Guidelines</a:t>
            </a:r>
          </a:p>
        </p:txBody>
      </p:sp>
      <p:sp>
        <p:nvSpPr>
          <p:cNvPr id="3" name="Content Placeholder 2"/>
          <p:cNvSpPr>
            <a:spLocks noGrp="1"/>
          </p:cNvSpPr>
          <p:nvPr>
            <p:ph idx="1"/>
          </p:nvPr>
        </p:nvSpPr>
        <p:spPr>
          <a:xfrm>
            <a:off x="398463" y="1906588"/>
            <a:ext cx="8348662" cy="4386262"/>
          </a:xfrm>
        </p:spPr>
        <p:txBody>
          <a:bodyPr/>
          <a:lstStyle/>
          <a:p>
            <a:pPr>
              <a:spcAft>
                <a:spcPts val="600"/>
              </a:spcAft>
              <a:buClr>
                <a:srgbClr val="1F497D"/>
              </a:buClr>
              <a:buFont typeface="Arial" charset="0"/>
              <a:buChar char="•"/>
              <a:defRPr/>
            </a:pPr>
            <a:r>
              <a:rPr lang="en-GB" dirty="0" smtClean="0"/>
              <a:t>Prepared </a:t>
            </a:r>
            <a:r>
              <a:rPr lang="en-GB" dirty="0"/>
              <a:t>by </a:t>
            </a:r>
            <a:r>
              <a:rPr lang="en-GB" b="1" dirty="0" smtClean="0"/>
              <a:t>stakeholders </a:t>
            </a:r>
            <a:r>
              <a:rPr lang="en-GB" dirty="0" smtClean="0"/>
              <a:t>and signed by ministers</a:t>
            </a:r>
            <a:endParaRPr lang="en-GB" dirty="0"/>
          </a:p>
          <a:p>
            <a:pPr>
              <a:spcAft>
                <a:spcPts val="600"/>
              </a:spcAft>
              <a:buClr>
                <a:srgbClr val="1F497D"/>
              </a:buClr>
              <a:buFont typeface="Arial" charset="0"/>
              <a:buChar char="•"/>
              <a:defRPr/>
            </a:pPr>
            <a:endParaRPr lang="en-GB" dirty="0" smtClean="0"/>
          </a:p>
          <a:p>
            <a:pPr>
              <a:spcAft>
                <a:spcPts val="600"/>
              </a:spcAft>
              <a:buClr>
                <a:srgbClr val="1F497D"/>
              </a:buClr>
              <a:buFont typeface="Arial" charset="0"/>
              <a:buChar char="•"/>
              <a:defRPr/>
            </a:pPr>
            <a:endParaRPr lang="en-GB" dirty="0" smtClean="0"/>
          </a:p>
          <a:p>
            <a:pPr>
              <a:defRPr/>
            </a:pPr>
            <a:endParaRPr lang="en-US" b="1" dirty="0" smtClean="0"/>
          </a:p>
          <a:p>
            <a:pPr>
              <a:defRPr/>
            </a:pPr>
            <a:endParaRPr lang="en-US" b="1" dirty="0" smtClean="0"/>
          </a:p>
          <a:p>
            <a:pPr>
              <a:defRPr/>
            </a:pPr>
            <a:r>
              <a:rPr lang="en-GB" b="1" dirty="0" smtClean="0"/>
              <a:t>The ESG provide </a:t>
            </a:r>
            <a:r>
              <a:rPr lang="en-GB" b="1" dirty="0"/>
              <a:t>guidance, covering the areas which are vital for successful quality provision and learning environments in higher education</a:t>
            </a:r>
            <a:r>
              <a:rPr lang="en-GB" b="1" dirty="0" smtClean="0"/>
              <a:t>. </a:t>
            </a:r>
            <a:r>
              <a:rPr lang="en-GB" dirty="0" smtClean="0"/>
              <a:t>The </a:t>
            </a:r>
            <a:r>
              <a:rPr lang="en-GB" dirty="0"/>
              <a:t>ESG are not standards for </a:t>
            </a:r>
            <a:r>
              <a:rPr lang="en-GB" dirty="0" smtClean="0"/>
              <a:t>quality itself.</a:t>
            </a:r>
            <a:r>
              <a:rPr lang="en-GB" b="1" dirty="0" smtClean="0"/>
              <a:t>  </a:t>
            </a:r>
            <a:endParaRPr lang="en-GB" b="1" dirty="0"/>
          </a:p>
          <a:p>
            <a:pPr lvl="1">
              <a:defRPr/>
            </a:pPr>
            <a:r>
              <a:rPr lang="en-GB" dirty="0" smtClean="0">
                <a:sym typeface="Wingdings" panose="05000000000000000000" pitchFamily="2" charset="2"/>
              </a:rPr>
              <a:t>The standards are generic; they allow </a:t>
            </a:r>
            <a:r>
              <a:rPr lang="en-GB" dirty="0">
                <a:sym typeface="Wingdings" panose="05000000000000000000" pitchFamily="2" charset="2"/>
              </a:rPr>
              <a:t>for diversity within a common framework</a:t>
            </a:r>
            <a:endParaRPr lang="en-GB" dirty="0"/>
          </a:p>
          <a:p>
            <a:pPr lvl="1">
              <a:defRPr/>
            </a:pPr>
            <a:r>
              <a:rPr lang="en-GB" dirty="0" smtClean="0"/>
              <a:t>Focus </a:t>
            </a:r>
            <a:r>
              <a:rPr lang="en-GB" dirty="0"/>
              <a:t>on </a:t>
            </a:r>
            <a:r>
              <a:rPr lang="en-GB" dirty="0" smtClean="0"/>
              <a:t>quality assurance of learning </a:t>
            </a:r>
            <a:r>
              <a:rPr lang="en-GB" dirty="0"/>
              <a:t>and </a:t>
            </a:r>
            <a:r>
              <a:rPr lang="en-GB" dirty="0" smtClean="0"/>
              <a:t>teaching, now also with links </a:t>
            </a:r>
            <a:r>
              <a:rPr lang="en-GB" dirty="0"/>
              <a:t>to </a:t>
            </a:r>
            <a:r>
              <a:rPr lang="en-GB" dirty="0" smtClean="0"/>
              <a:t>research and to the learning environment</a:t>
            </a:r>
            <a:endParaRPr lang="en-GB" dirty="0"/>
          </a:p>
          <a:p>
            <a:pPr lvl="1">
              <a:defRPr/>
            </a:pPr>
            <a:r>
              <a:rPr lang="en-GB" dirty="0"/>
              <a:t>List the main principles of QA in </a:t>
            </a:r>
            <a:r>
              <a:rPr lang="en-GB" dirty="0" smtClean="0"/>
              <a:t>Europe</a:t>
            </a:r>
            <a:endParaRPr lang="en-GB" dirty="0"/>
          </a:p>
          <a:p>
            <a:pPr marL="457200" lvl="1" indent="0">
              <a:buFont typeface="Arial" panose="020B0604020202020204" pitchFamily="34" charset="0"/>
              <a:buNone/>
              <a:defRPr/>
            </a:pPr>
            <a:endParaRPr lang="en-GB" dirty="0"/>
          </a:p>
          <a:p>
            <a:pPr marL="0" indent="0">
              <a:buFont typeface="Arial" charset="0"/>
              <a:buNone/>
              <a:defRPr/>
            </a:pPr>
            <a:endParaRPr lang="en-GB" dirty="0">
              <a:solidFill>
                <a:srgbClr val="0070C0"/>
              </a:solidFill>
            </a:endParaRPr>
          </a:p>
          <a:p>
            <a:pPr marL="0" indent="0">
              <a:spcAft>
                <a:spcPts val="600"/>
              </a:spcAft>
              <a:buFont typeface="Arial" charset="0"/>
              <a:buNone/>
              <a:defRPr/>
            </a:pPr>
            <a:endParaRPr lang="en-GB" sz="2200" dirty="0" smtClean="0">
              <a:solidFill>
                <a:srgbClr val="0070C0"/>
              </a:solidFill>
              <a:cs typeface="Arial" charset="0"/>
            </a:endParaRPr>
          </a:p>
          <a:p>
            <a:pPr>
              <a:buFont typeface="Arial" charset="0"/>
              <a:buChar char="•"/>
              <a:defRPr/>
            </a:pPr>
            <a:endParaRPr lang="en-GB" dirty="0"/>
          </a:p>
        </p:txBody>
      </p:sp>
      <p:sp>
        <p:nvSpPr>
          <p:cNvPr id="5" name="Footer Placeholder 4"/>
          <p:cNvSpPr>
            <a:spLocks noGrp="1"/>
          </p:cNvSpPr>
          <p:nvPr>
            <p:ph type="ftr" sz="quarter" idx="11"/>
          </p:nvPr>
        </p:nvSpPr>
        <p:spPr/>
        <p:txBody>
          <a:bodyPr/>
          <a:lstStyle/>
          <a:p>
            <a:pPr>
              <a:defRPr/>
            </a:pPr>
            <a:r>
              <a:rPr lang="en-US"/>
              <a:t>Tove Blytt Holmen, QA-seminar Bishkek 10.-11. March 2017</a:t>
            </a:r>
            <a:endParaRPr lang="en-US" dirty="0"/>
          </a:p>
        </p:txBody>
      </p:sp>
      <p:sp>
        <p:nvSpPr>
          <p:cNvPr id="163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18A47622-88AB-4CC5-8F32-E20DEF175429}" type="slidenum">
              <a:rPr lang="en-US" altLang="en-US" smtClean="0">
                <a:solidFill>
                  <a:srgbClr val="404040"/>
                </a:solidFill>
              </a:rPr>
              <a:pPr>
                <a:spcBef>
                  <a:spcPct val="0"/>
                </a:spcBef>
                <a:buClrTx/>
                <a:buFontTx/>
                <a:buNone/>
              </a:pPr>
              <a:t>6</a:t>
            </a:fld>
            <a:endParaRPr lang="en-US" altLang="en-US" smtClean="0">
              <a:solidFill>
                <a:srgbClr val="404040"/>
              </a:solidFill>
            </a:endParaRPr>
          </a:p>
        </p:txBody>
      </p:sp>
      <p:pic>
        <p:nvPicPr>
          <p:cNvPr id="1639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2416175"/>
            <a:ext cx="3895725" cy="1187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lstStyle/>
          <a:p>
            <a:r>
              <a:rPr lang="en-GB" altLang="en-US" smtClean="0"/>
              <a:t>Main principles for QA in Europe</a:t>
            </a:r>
            <a:endParaRPr lang="nb-NO" altLang="nb-NO" smtClean="0"/>
          </a:p>
        </p:txBody>
      </p:sp>
      <p:sp>
        <p:nvSpPr>
          <p:cNvPr id="3" name="Plassholder for innhold 2"/>
          <p:cNvSpPr>
            <a:spLocks noGrp="1"/>
          </p:cNvSpPr>
          <p:nvPr>
            <p:ph idx="1"/>
          </p:nvPr>
        </p:nvSpPr>
        <p:spPr/>
        <p:txBody>
          <a:bodyPr/>
          <a:lstStyle/>
          <a:p>
            <a:pPr>
              <a:buClr>
                <a:srgbClr val="000090"/>
              </a:buClr>
              <a:buFont typeface="Lucida Grande"/>
              <a:buChar char="•"/>
              <a:defRPr/>
            </a:pPr>
            <a:r>
              <a:rPr lang="en-GB" altLang="en-US" b="1" dirty="0"/>
              <a:t>HEIs have primary responsibility </a:t>
            </a:r>
            <a:r>
              <a:rPr lang="en-GB" altLang="en-US" dirty="0"/>
              <a:t>for the quality of their provision and its assurance</a:t>
            </a:r>
          </a:p>
          <a:p>
            <a:pPr>
              <a:buClr>
                <a:srgbClr val="000090"/>
              </a:buClr>
              <a:buFont typeface="Lucida Grande"/>
              <a:buChar char="•"/>
              <a:defRPr/>
            </a:pPr>
            <a:endParaRPr lang="en-GB" altLang="en-US" dirty="0"/>
          </a:p>
          <a:p>
            <a:pPr>
              <a:buClr>
                <a:srgbClr val="000090"/>
              </a:buClr>
              <a:buFont typeface="Lucida Grande"/>
              <a:buChar char="•"/>
              <a:defRPr/>
            </a:pPr>
            <a:r>
              <a:rPr lang="en-GB" altLang="en-US" b="1" dirty="0"/>
              <a:t>EQA shall respond to the diversity </a:t>
            </a:r>
            <a:r>
              <a:rPr lang="en-GB" altLang="en-US" dirty="0"/>
              <a:t>of higher education systems, institutions, programmes and students</a:t>
            </a:r>
          </a:p>
          <a:p>
            <a:pPr>
              <a:buClr>
                <a:srgbClr val="000090"/>
              </a:buClr>
              <a:buFont typeface="Lucida Grande"/>
              <a:buChar char="•"/>
              <a:defRPr/>
            </a:pPr>
            <a:endParaRPr lang="en-GB" altLang="en-US" dirty="0"/>
          </a:p>
          <a:p>
            <a:pPr>
              <a:buClr>
                <a:srgbClr val="000090"/>
              </a:buClr>
              <a:buFont typeface="Lucida Grande"/>
              <a:buChar char="•"/>
              <a:defRPr/>
            </a:pPr>
            <a:r>
              <a:rPr lang="en-GB" altLang="en-US" dirty="0"/>
              <a:t>QA supports the </a:t>
            </a:r>
            <a:r>
              <a:rPr lang="en-GB" altLang="en-US" b="1" dirty="0"/>
              <a:t>development of a quality culture</a:t>
            </a:r>
          </a:p>
          <a:p>
            <a:pPr>
              <a:buClr>
                <a:srgbClr val="000090"/>
              </a:buClr>
              <a:buFont typeface="Lucida Grande"/>
              <a:buChar char="•"/>
              <a:defRPr/>
            </a:pPr>
            <a:endParaRPr lang="en-GB" altLang="en-US" dirty="0"/>
          </a:p>
          <a:p>
            <a:pPr>
              <a:buClr>
                <a:srgbClr val="000090"/>
              </a:buClr>
              <a:buFont typeface="Lucida Grande"/>
              <a:buChar char="•"/>
              <a:defRPr/>
            </a:pPr>
            <a:r>
              <a:rPr lang="en-GB" altLang="en-US" dirty="0"/>
              <a:t>QA takes into account the </a:t>
            </a:r>
            <a:r>
              <a:rPr lang="en-GB" altLang="en-US" b="1" dirty="0"/>
              <a:t>needs and expectations of students</a:t>
            </a:r>
            <a:r>
              <a:rPr lang="en-GB" altLang="en-US" dirty="0"/>
              <a:t>, all other stakeholders and society </a:t>
            </a:r>
            <a:r>
              <a:rPr lang="en-GB" altLang="en-US" dirty="0">
                <a:sym typeface="Wingdings" panose="05000000000000000000" pitchFamily="2" charset="2"/>
              </a:rPr>
              <a:t> strong importance for stakeholder involvement!</a:t>
            </a:r>
          </a:p>
          <a:p>
            <a:pPr marL="0" indent="0">
              <a:buClr>
                <a:srgbClr val="000090"/>
              </a:buClr>
              <a:buFont typeface="Arial" panose="020B0604020202020204" pitchFamily="34" charset="0"/>
              <a:buNone/>
              <a:defRPr/>
            </a:pPr>
            <a:r>
              <a:rPr lang="en-GB" altLang="en-US" dirty="0">
                <a:sym typeface="Wingdings" panose="05000000000000000000" pitchFamily="2" charset="2"/>
              </a:rPr>
              <a:t>___</a:t>
            </a:r>
          </a:p>
          <a:p>
            <a:pPr>
              <a:buClr>
                <a:srgbClr val="000090"/>
              </a:buClr>
              <a:buFont typeface="Lucida Grande"/>
              <a:buChar char="•"/>
              <a:defRPr/>
            </a:pPr>
            <a:r>
              <a:rPr lang="en-GB" altLang="en-US" dirty="0">
                <a:sym typeface="Wingdings" panose="05000000000000000000" pitchFamily="2" charset="2"/>
              </a:rPr>
              <a:t>QA should combine the purposes of accountability and enhancement </a:t>
            </a:r>
          </a:p>
          <a:p>
            <a:pPr>
              <a:buClr>
                <a:srgbClr val="000090"/>
              </a:buClr>
              <a:buFont typeface="Lucida Grande"/>
              <a:buChar char="•"/>
              <a:defRPr/>
            </a:pPr>
            <a:r>
              <a:rPr lang="en-GB" altLang="en-US" dirty="0">
                <a:sym typeface="Wingdings" panose="05000000000000000000" pitchFamily="2" charset="2"/>
              </a:rPr>
              <a:t>Safeguard the independence of QA agencies</a:t>
            </a:r>
            <a:endParaRPr lang="nb-NO" dirty="0"/>
          </a:p>
        </p:txBody>
      </p:sp>
      <p:sp>
        <p:nvSpPr>
          <p:cNvPr id="4" name="Plassholder for bunntekst 3"/>
          <p:cNvSpPr>
            <a:spLocks noGrp="1"/>
          </p:cNvSpPr>
          <p:nvPr>
            <p:ph type="ftr" sz="quarter" idx="11"/>
          </p:nvPr>
        </p:nvSpPr>
        <p:spPr/>
        <p:txBody>
          <a:bodyPr/>
          <a:lstStyle/>
          <a:p>
            <a:pPr>
              <a:defRPr/>
            </a:pPr>
            <a:r>
              <a:rPr lang="en-US"/>
              <a:t>Tove Blytt Holmen, QA-seminar Bishkek 10.-11. March 2017</a:t>
            </a:r>
            <a:endParaRPr lang="en-US" dirty="0"/>
          </a:p>
        </p:txBody>
      </p:sp>
      <p:sp>
        <p:nvSpPr>
          <p:cNvPr id="18437" name="Plassholder for lysbilde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E41E7294-2A71-4A3A-B854-131A03AC3D83}" type="slidenum">
              <a:rPr lang="en-US" altLang="en-US" smtClean="0">
                <a:solidFill>
                  <a:srgbClr val="404040"/>
                </a:solidFill>
              </a:rPr>
              <a:pPr>
                <a:spcBef>
                  <a:spcPct val="0"/>
                </a:spcBef>
                <a:buClrTx/>
                <a:buFontTx/>
                <a:buNone/>
              </a:pPr>
              <a:t>7</a:t>
            </a:fld>
            <a:endParaRPr lang="en-US" altLang="en-US" smtClean="0">
              <a:solidFill>
                <a:srgbClr val="40404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830263"/>
            <a:ext cx="8229600" cy="733425"/>
          </a:xfrm>
        </p:spPr>
        <p:txBody>
          <a:bodyPr/>
          <a:lstStyle/>
          <a:p>
            <a:r>
              <a:rPr lang="nl-BE" altLang="en-US" smtClean="0"/>
              <a:t>Purposes of the ESG 2015</a:t>
            </a:r>
            <a:endParaRPr lang="en-GB" altLang="en-US" smtClean="0"/>
          </a:p>
        </p:txBody>
      </p:sp>
      <p:sp>
        <p:nvSpPr>
          <p:cNvPr id="20483" name="Content Placeholder 2"/>
          <p:cNvSpPr>
            <a:spLocks noGrp="1"/>
          </p:cNvSpPr>
          <p:nvPr>
            <p:ph idx="1"/>
          </p:nvPr>
        </p:nvSpPr>
        <p:spPr>
          <a:xfrm>
            <a:off x="457200" y="2205038"/>
            <a:ext cx="8228013" cy="4464050"/>
          </a:xfrm>
        </p:spPr>
        <p:txBody>
          <a:bodyPr/>
          <a:lstStyle/>
          <a:p>
            <a:pPr>
              <a:buClr>
                <a:srgbClr val="000090"/>
              </a:buClr>
              <a:buFont typeface="Lucida Grande"/>
              <a:buChar char="•"/>
              <a:defRPr/>
            </a:pPr>
            <a:r>
              <a:rPr lang="en-GB" altLang="en-US" sz="2000" b="1" dirty="0" smtClean="0"/>
              <a:t>Set a common framework</a:t>
            </a:r>
            <a:r>
              <a:rPr lang="en-GB" altLang="en-US" sz="2000" dirty="0" smtClean="0"/>
              <a:t> for quality assurance systems for learning and teaching at European, national and institutional level</a:t>
            </a:r>
          </a:p>
          <a:p>
            <a:pPr>
              <a:buClr>
                <a:srgbClr val="000090"/>
              </a:buClr>
              <a:buFont typeface="Lucida Grande"/>
              <a:buChar char="•"/>
              <a:defRPr/>
            </a:pPr>
            <a:r>
              <a:rPr lang="en-GB" altLang="en-US" sz="2000" b="1" dirty="0" smtClean="0"/>
              <a:t>Enable the assurance and improvement of quality </a:t>
            </a:r>
            <a:r>
              <a:rPr lang="en-GB" altLang="en-US" sz="2000" dirty="0" smtClean="0"/>
              <a:t>of higher education in the European higher education area</a:t>
            </a:r>
          </a:p>
          <a:p>
            <a:pPr>
              <a:buClr>
                <a:srgbClr val="000090"/>
              </a:buClr>
              <a:buFont typeface="Lucida Grande"/>
              <a:buChar char="•"/>
              <a:defRPr/>
            </a:pPr>
            <a:r>
              <a:rPr lang="en-GB" altLang="en-US" sz="2000" b="1" dirty="0" smtClean="0"/>
              <a:t>Provide information on quality assurance</a:t>
            </a:r>
            <a:r>
              <a:rPr lang="en-GB" altLang="en-US" sz="2000" dirty="0" smtClean="0"/>
              <a:t> in the EHEA</a:t>
            </a:r>
          </a:p>
          <a:p>
            <a:pPr>
              <a:buClr>
                <a:srgbClr val="000090"/>
              </a:buClr>
              <a:buFont typeface="Lucida Grande"/>
              <a:buChar char="•"/>
              <a:defRPr/>
            </a:pPr>
            <a:r>
              <a:rPr lang="en-GB" altLang="en-US" sz="2000" b="1" dirty="0"/>
              <a:t>Support mutual trust</a:t>
            </a:r>
            <a:r>
              <a:rPr lang="en-GB" altLang="en-US" sz="2000" dirty="0"/>
              <a:t>, thus facilitating recognition and mobility within and across national borders</a:t>
            </a:r>
          </a:p>
          <a:p>
            <a:pPr marL="0" indent="0">
              <a:buClr>
                <a:srgbClr val="000090"/>
              </a:buClr>
              <a:buFont typeface="Arial" panose="020B0604020202020204" pitchFamily="34" charset="0"/>
              <a:buNone/>
              <a:defRPr/>
            </a:pPr>
            <a:endParaRPr lang="en-GB" altLang="en-US" sz="2000" dirty="0" smtClean="0"/>
          </a:p>
          <a:p>
            <a:pPr>
              <a:buClr>
                <a:srgbClr val="000090"/>
              </a:buClr>
              <a:buFont typeface="Lucida Grande"/>
              <a:buChar char="•"/>
              <a:defRPr/>
            </a:pPr>
            <a:endParaRPr lang="en-GB" altLang="en-US" sz="2000" dirty="0" smtClean="0"/>
          </a:p>
          <a:p>
            <a:pPr>
              <a:buClr>
                <a:srgbClr val="000090"/>
              </a:buClr>
              <a:buFont typeface="Lucida Grande"/>
              <a:buChar char="•"/>
              <a:defRPr/>
            </a:pPr>
            <a:endParaRPr lang="en-GB" altLang="en-US" sz="2000" dirty="0" smtClean="0"/>
          </a:p>
        </p:txBody>
      </p:sp>
      <p:sp>
        <p:nvSpPr>
          <p:cNvPr id="20484" name="Slide Number Placeholder 3"/>
          <p:cNvSpPr>
            <a:spLocks noGrp="1"/>
          </p:cNvSpPr>
          <p:nvPr>
            <p:ph type="sldNum" sz="quarter" idx="12"/>
          </p:nvPr>
        </p:nvSpPr>
        <p:spPr bwMode="auto">
          <a:xfrm>
            <a:off x="4724400" y="6467475"/>
            <a:ext cx="3960813" cy="30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a:spcBef>
                <a:spcPct val="0"/>
              </a:spcBef>
              <a:buClr>
                <a:srgbClr val="000000"/>
              </a:buClr>
              <a:buSzPct val="45000"/>
              <a:buFont typeface="Wingdings" panose="05000000000000000000" pitchFamily="2" charset="2"/>
              <a:buNone/>
            </a:pPr>
            <a:r>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t>…</a:t>
            </a:r>
            <a:fld id="{02967B3A-2815-4935-A62A-EE272DE57FB6}" type="slidenum">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pPr>
                <a:spcBef>
                  <a:spcPct val="0"/>
                </a:spcBef>
                <a:buClr>
                  <a:srgbClr val="000000"/>
                </a:buClr>
                <a:buSzPct val="45000"/>
                <a:buFont typeface="Wingdings" panose="05000000000000000000" pitchFamily="2" charset="2"/>
                <a:buNone/>
              </a:pPr>
              <a:t>8</a:t>
            </a:fld>
            <a:r>
              <a:rPr lang="en-GB" altLang="en-US" sz="1000" smtClean="0">
                <a:solidFill>
                  <a:srgbClr val="332586"/>
                </a:solidFill>
                <a:latin typeface="Times New Roman" panose="02020603050405020304" pitchFamily="18" charset="0"/>
                <a:ea typeface="MS PGothic" panose="020B0600070205080204" pitchFamily="34" charset="-128"/>
                <a:cs typeface="Arial Unicode MS" panose="020B0604020202020204" pitchFamily="34" charset="-128"/>
              </a:rPr>
              <a:t>…</a:t>
            </a:r>
          </a:p>
        </p:txBody>
      </p:sp>
      <p:sp>
        <p:nvSpPr>
          <p:cNvPr id="2" name="Plassholder for bunntekst 1"/>
          <p:cNvSpPr>
            <a:spLocks noGrp="1"/>
          </p:cNvSpPr>
          <p:nvPr>
            <p:ph type="ftr" sz="quarter" idx="11"/>
          </p:nvPr>
        </p:nvSpPr>
        <p:spPr/>
        <p:txBody>
          <a:bodyPr/>
          <a:lstStyle/>
          <a:p>
            <a:pPr>
              <a:defRPr/>
            </a:pPr>
            <a:r>
              <a:rPr lang="en-US"/>
              <a:t>Tove Blytt Holmen, QA-seminar Bishkek 10.-11. March 2017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1284288" y="6291263"/>
            <a:ext cx="7018337" cy="360362"/>
          </a:xfrm>
        </p:spPr>
        <p:txBody>
          <a:bodyPr/>
          <a:lstStyle/>
          <a:p>
            <a:pPr>
              <a:defRPr/>
            </a:pPr>
            <a:r>
              <a:rPr lang="en-US"/>
              <a:t>Tove Blytt Holmen, QA-seminar Bishkek 10.-11. March 2017</a:t>
            </a:r>
            <a:endParaRPr lang="en-US" dirty="0"/>
          </a:p>
        </p:txBody>
      </p:sp>
      <p:sp>
        <p:nvSpPr>
          <p:cNvPr id="22531" name="Plassholder for lysbilde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FD96D73F-EF4A-4178-BEFB-A4EFC9CCB465}" type="slidenum">
              <a:rPr lang="en-US" altLang="nb-NO" smtClean="0">
                <a:solidFill>
                  <a:srgbClr val="404040"/>
                </a:solidFill>
              </a:rPr>
              <a:pPr>
                <a:spcBef>
                  <a:spcPct val="0"/>
                </a:spcBef>
                <a:buClrTx/>
                <a:buFontTx/>
                <a:buNone/>
              </a:pPr>
              <a:t>9</a:t>
            </a:fld>
            <a:endParaRPr lang="en-US" altLang="nb-NO" smtClean="0">
              <a:solidFill>
                <a:srgbClr val="404040"/>
              </a:solidFill>
            </a:endParaRPr>
          </a:p>
        </p:txBody>
      </p:sp>
      <p:pic>
        <p:nvPicPr>
          <p:cNvPr id="22532" name="Picture 2" descr="http://kollokvium.files.wordpress.com/2012/10/270px-stylised_lithium_at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47688"/>
            <a:ext cx="5213350"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a:spLocks noChangeArrowheads="1"/>
          </p:cNvSpPr>
          <p:nvPr/>
        </p:nvSpPr>
        <p:spPr bwMode="auto">
          <a:xfrm>
            <a:off x="6642100" y="3365500"/>
            <a:ext cx="2238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nb-NO" altLang="nb-NO" sz="2200">
                <a:solidFill>
                  <a:schemeClr val="accent1"/>
                </a:solidFill>
                <a:latin typeface="Verdana" panose="020B0604030504040204" pitchFamily="34" charset="0"/>
              </a:rPr>
              <a:t>HEIs</a:t>
            </a:r>
          </a:p>
        </p:txBody>
      </p:sp>
      <p:cxnSp>
        <p:nvCxnSpPr>
          <p:cNvPr id="8" name="Rett linje 7"/>
          <p:cNvCxnSpPr>
            <a:stCxn id="22532" idx="3"/>
          </p:cNvCxnSpPr>
          <p:nvPr/>
        </p:nvCxnSpPr>
        <p:spPr>
          <a:xfrm flipH="1">
            <a:off x="4681538" y="3494088"/>
            <a:ext cx="1960562"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kstSylinder 8"/>
          <p:cNvSpPr txBox="1">
            <a:spLocks noChangeArrowheads="1"/>
          </p:cNvSpPr>
          <p:nvPr/>
        </p:nvSpPr>
        <p:spPr bwMode="auto">
          <a:xfrm>
            <a:off x="6203950" y="973138"/>
            <a:ext cx="2463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nb-NO" altLang="nb-NO" sz="2200">
                <a:solidFill>
                  <a:schemeClr val="accent1"/>
                </a:solidFill>
                <a:latin typeface="Verdana" panose="020B0604030504040204" pitchFamily="34" charset="0"/>
              </a:rPr>
              <a:t>The Minister</a:t>
            </a:r>
          </a:p>
        </p:txBody>
      </p:sp>
      <p:cxnSp>
        <p:nvCxnSpPr>
          <p:cNvPr id="11" name="Rett linje 10"/>
          <p:cNvCxnSpPr/>
          <p:nvPr/>
        </p:nvCxnSpPr>
        <p:spPr>
          <a:xfrm flipH="1">
            <a:off x="5457825" y="1309688"/>
            <a:ext cx="746125" cy="606425"/>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kstSylinder 11"/>
          <p:cNvSpPr txBox="1">
            <a:spLocks noChangeArrowheads="1"/>
          </p:cNvSpPr>
          <p:nvPr/>
        </p:nvSpPr>
        <p:spPr bwMode="auto">
          <a:xfrm>
            <a:off x="6035675" y="5626100"/>
            <a:ext cx="2266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nb-NO" altLang="nb-NO" sz="2200">
                <a:solidFill>
                  <a:schemeClr val="accent1"/>
                </a:solidFill>
                <a:latin typeface="Verdana" panose="020B0604030504040204" pitchFamily="34" charset="0"/>
              </a:rPr>
              <a:t>The QA Agency</a:t>
            </a:r>
          </a:p>
        </p:txBody>
      </p:sp>
      <p:cxnSp>
        <p:nvCxnSpPr>
          <p:cNvPr id="14" name="Rett linje 13"/>
          <p:cNvCxnSpPr/>
          <p:nvPr/>
        </p:nvCxnSpPr>
        <p:spPr>
          <a:xfrm flipH="1" flipV="1">
            <a:off x="4995863" y="5478463"/>
            <a:ext cx="1039812" cy="307975"/>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kstSylinder 16"/>
          <p:cNvSpPr txBox="1">
            <a:spLocks noChangeArrowheads="1"/>
          </p:cNvSpPr>
          <p:nvPr/>
        </p:nvSpPr>
        <p:spPr bwMode="auto">
          <a:xfrm>
            <a:off x="573088" y="3636963"/>
            <a:ext cx="156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ClrTx/>
              <a:buFontTx/>
              <a:buNone/>
            </a:pPr>
            <a:r>
              <a:rPr lang="nb-NO" altLang="nb-NO" sz="2000">
                <a:solidFill>
                  <a:schemeClr val="accent1"/>
                </a:solidFill>
                <a:latin typeface="Verdana" panose="020B0604030504040204" pitchFamily="34" charset="0"/>
              </a:rPr>
              <a:t>Bologna,</a:t>
            </a:r>
          </a:p>
          <a:p>
            <a:pPr eaLnBrk="1" hangingPunct="1">
              <a:spcBef>
                <a:spcPct val="0"/>
              </a:spcBef>
              <a:buClrTx/>
              <a:buFontTx/>
              <a:buNone/>
            </a:pPr>
            <a:r>
              <a:rPr lang="nb-NO" altLang="nb-NO" sz="2000">
                <a:solidFill>
                  <a:schemeClr val="accent1"/>
                </a:solidFill>
                <a:latin typeface="Verdana" panose="020B0604030504040204" pitchFamily="34" charset="0"/>
              </a:rPr>
              <a:t>EHEA</a:t>
            </a:r>
          </a:p>
        </p:txBody>
      </p:sp>
      <p:cxnSp>
        <p:nvCxnSpPr>
          <p:cNvPr id="19" name="Rett linje 18"/>
          <p:cNvCxnSpPr/>
          <p:nvPr/>
        </p:nvCxnSpPr>
        <p:spPr>
          <a:xfrm flipV="1">
            <a:off x="1450975" y="3424238"/>
            <a:ext cx="465138" cy="3143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theme/theme1.xml><?xml version="1.0" encoding="utf-8"?>
<a:theme xmlns:a="http://schemas.openxmlformats.org/drawingml/2006/main" name="ENQA_template">
  <a:themeElements>
    <a:clrScheme name="ENQA">
      <a:dk1>
        <a:sysClr val="windowText" lastClr="000000"/>
      </a:dk1>
      <a:lt1>
        <a:sysClr val="window" lastClr="FFFFFF"/>
      </a:lt1>
      <a:dk2>
        <a:srgbClr val="1F497D"/>
      </a:dk2>
      <a:lt2>
        <a:srgbClr val="FFFFFF"/>
      </a:lt2>
      <a:accent1>
        <a:srgbClr val="0093B3"/>
      </a:accent1>
      <a:accent2>
        <a:srgbClr val="C02A4D"/>
      </a:accent2>
      <a:accent3>
        <a:srgbClr val="9BBB59"/>
      </a:accent3>
      <a:accent4>
        <a:srgbClr val="8064A2"/>
      </a:accent4>
      <a:accent5>
        <a:srgbClr val="2BACE4"/>
      </a:accent5>
      <a:accent6>
        <a:srgbClr val="F79646"/>
      </a:accent6>
      <a:hlink>
        <a:srgbClr val="0093B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ENQA_template.potx</Template>
  <TotalTime>3801</TotalTime>
  <Words>1797</Words>
  <Application>Microsoft Office PowerPoint</Application>
  <PresentationFormat>On-screen Show (4:3)</PresentationFormat>
  <Paragraphs>225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ＭＳ Ｐゴシック</vt:lpstr>
      <vt:lpstr>ＭＳ Ｐゴシック</vt:lpstr>
      <vt:lpstr>Arial</vt:lpstr>
      <vt:lpstr>Calibri</vt:lpstr>
      <vt:lpstr>Lucida Grande</vt:lpstr>
      <vt:lpstr>Times New Roman</vt:lpstr>
      <vt:lpstr>Verdana</vt:lpstr>
      <vt:lpstr>Wingdings</vt:lpstr>
      <vt:lpstr>ENQA_template</vt:lpstr>
      <vt:lpstr>The experience of implementing Bologna-reforms: development of QA system in accordance with the standards and guidelines of the EHEA.</vt:lpstr>
      <vt:lpstr>Bologna-reform, some elements:</vt:lpstr>
      <vt:lpstr>What is ENQA?</vt:lpstr>
      <vt:lpstr>ENQA – member agencies, 49 in 27 countries</vt:lpstr>
      <vt:lpstr>ENQA – affiliates 53 in further 16 countries</vt:lpstr>
      <vt:lpstr>European Standards and Guidelines</vt:lpstr>
      <vt:lpstr>Main principles for QA in Europe</vt:lpstr>
      <vt:lpstr>Purposes of the ESG 2015</vt:lpstr>
      <vt:lpstr>PowerPoint Presentation</vt:lpstr>
      <vt:lpstr>ESG: The three parts</vt:lpstr>
      <vt:lpstr>PowerPoint Presentation</vt:lpstr>
      <vt:lpstr> </vt:lpstr>
      <vt:lpstr>Trends in European QA</vt:lpstr>
      <vt:lpstr>Some challenges in European QA </vt:lpstr>
      <vt:lpstr>Remember:</vt:lpstr>
      <vt:lpstr>Thank you!     www.enqa.eu tove.blytt.holmen@nokut.no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Eija Vierimaa</dc:creator>
  <cp:lastModifiedBy>user</cp:lastModifiedBy>
  <cp:revision>215</cp:revision>
  <cp:lastPrinted>2017-03-06T12:19:50Z</cp:lastPrinted>
  <dcterms:created xsi:type="dcterms:W3CDTF">2012-05-20T13:21:58Z</dcterms:created>
  <dcterms:modified xsi:type="dcterms:W3CDTF">2017-04-12T10:39:40Z</dcterms:modified>
</cp:coreProperties>
</file>