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6" r:id="rId7"/>
    <p:sldId id="267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DCEA06-1927-46EA-BB21-7F300A35E7AB}" type="doc">
      <dgm:prSet loTypeId="urn:microsoft.com/office/officeart/2005/8/layout/radial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FABD71-32C1-47BA-B553-232466C9FE9A}">
      <dgm:prSet phldrT="[Text]"/>
      <dgm:spPr/>
      <dgm:t>
        <a:bodyPr/>
        <a:lstStyle/>
        <a:p>
          <a:r>
            <a:rPr lang="en-US" dirty="0" smtClean="0"/>
            <a:t>International Relations Department</a:t>
          </a:r>
          <a:endParaRPr lang="en-US" dirty="0"/>
        </a:p>
      </dgm:t>
    </dgm:pt>
    <dgm:pt modelId="{D4018B17-DAE1-42AA-9346-D31B1A5CE9F4}" type="parTrans" cxnId="{9E424C92-7206-4E6B-A845-A8172D29B7FF}">
      <dgm:prSet/>
      <dgm:spPr/>
      <dgm:t>
        <a:bodyPr/>
        <a:lstStyle/>
        <a:p>
          <a:endParaRPr lang="en-US"/>
        </a:p>
      </dgm:t>
    </dgm:pt>
    <dgm:pt modelId="{193D208D-753E-484D-A8F7-42DBC3730404}" type="sibTrans" cxnId="{9E424C92-7206-4E6B-A845-A8172D29B7FF}">
      <dgm:prSet/>
      <dgm:spPr/>
      <dgm:t>
        <a:bodyPr/>
        <a:lstStyle/>
        <a:p>
          <a:endParaRPr lang="en-US"/>
        </a:p>
      </dgm:t>
    </dgm:pt>
    <dgm:pt modelId="{9696D73F-E7A8-4058-AAE7-83DAB30556F2}">
      <dgm:prSet phldrT="[Text]"/>
      <dgm:spPr/>
      <dgm:t>
        <a:bodyPr/>
        <a:lstStyle/>
        <a:p>
          <a:r>
            <a:rPr lang="en-US" dirty="0" smtClean="0"/>
            <a:t>Mining and Metallurgical </a:t>
          </a:r>
          <a:endParaRPr lang="en-US" dirty="0"/>
        </a:p>
      </dgm:t>
    </dgm:pt>
    <dgm:pt modelId="{60F2AA18-70D1-4C57-872C-4845395A9FA0}" type="parTrans" cxnId="{27E41370-FAD0-430E-ACFA-63E8C67E9A8C}">
      <dgm:prSet/>
      <dgm:spPr/>
      <dgm:t>
        <a:bodyPr/>
        <a:lstStyle/>
        <a:p>
          <a:endParaRPr lang="en-US"/>
        </a:p>
      </dgm:t>
    </dgm:pt>
    <dgm:pt modelId="{65E35E2E-E2E2-4555-A832-EC11B417F2C3}" type="sibTrans" cxnId="{27E41370-FAD0-430E-ACFA-63E8C67E9A8C}">
      <dgm:prSet/>
      <dgm:spPr/>
      <dgm:t>
        <a:bodyPr/>
        <a:lstStyle/>
        <a:p>
          <a:endParaRPr lang="en-US"/>
        </a:p>
      </dgm:t>
    </dgm:pt>
    <dgm:pt modelId="{7417F55A-EAA3-4439-B94A-17EE4ECFCF12}">
      <dgm:prSet phldrT="[Text]"/>
      <dgm:spPr/>
      <dgm:t>
        <a:bodyPr/>
        <a:lstStyle/>
        <a:p>
          <a:r>
            <a:rPr lang="en-US" dirty="0" smtClean="0"/>
            <a:t>Machinery</a:t>
          </a:r>
          <a:endParaRPr lang="en-US" dirty="0"/>
        </a:p>
      </dgm:t>
    </dgm:pt>
    <dgm:pt modelId="{0DF1CAEF-254E-459E-880C-2D1844970206}" type="parTrans" cxnId="{777C4410-1D59-4A90-8F11-C7342A2A6FA8}">
      <dgm:prSet/>
      <dgm:spPr/>
      <dgm:t>
        <a:bodyPr/>
        <a:lstStyle/>
        <a:p>
          <a:endParaRPr lang="en-US"/>
        </a:p>
      </dgm:t>
    </dgm:pt>
    <dgm:pt modelId="{29027ABD-2029-4E45-B9B2-10DB3CB0E39A}" type="sibTrans" cxnId="{777C4410-1D59-4A90-8F11-C7342A2A6FA8}">
      <dgm:prSet/>
      <dgm:spPr/>
      <dgm:t>
        <a:bodyPr/>
        <a:lstStyle/>
        <a:p>
          <a:endParaRPr lang="en-US"/>
        </a:p>
      </dgm:t>
    </dgm:pt>
    <dgm:pt modelId="{5AD0E2A1-8CB1-4C3D-A557-713E400CC0ED}">
      <dgm:prSet phldrT="[Text]"/>
      <dgm:spPr/>
      <dgm:t>
        <a:bodyPr/>
        <a:lstStyle/>
        <a:p>
          <a:r>
            <a:rPr lang="en-US" dirty="0" smtClean="0"/>
            <a:t>Light Industry</a:t>
          </a:r>
          <a:endParaRPr lang="en-US" dirty="0"/>
        </a:p>
      </dgm:t>
    </dgm:pt>
    <dgm:pt modelId="{4F4C1AE9-5477-4672-8FA7-F61D0941A21C}" type="parTrans" cxnId="{C90F2A4A-3F6F-4181-947F-ECCE1A004B99}">
      <dgm:prSet/>
      <dgm:spPr/>
      <dgm:t>
        <a:bodyPr/>
        <a:lstStyle/>
        <a:p>
          <a:endParaRPr lang="en-US"/>
        </a:p>
      </dgm:t>
    </dgm:pt>
    <dgm:pt modelId="{9CA790CF-A2E4-46CB-AFFD-236BD5FF3099}" type="sibTrans" cxnId="{C90F2A4A-3F6F-4181-947F-ECCE1A004B99}">
      <dgm:prSet/>
      <dgm:spPr/>
      <dgm:t>
        <a:bodyPr/>
        <a:lstStyle/>
        <a:p>
          <a:endParaRPr lang="en-US"/>
        </a:p>
      </dgm:t>
    </dgm:pt>
    <dgm:pt modelId="{2E2F57E2-5463-4139-B1C2-371653AF4C63}">
      <dgm:prSet phldrT="[Text]"/>
      <dgm:spPr/>
      <dgm:t>
        <a:bodyPr/>
        <a:lstStyle/>
        <a:p>
          <a:r>
            <a:rPr lang="en-US" dirty="0" smtClean="0"/>
            <a:t>Coal Industry</a:t>
          </a:r>
          <a:endParaRPr lang="en-US" dirty="0"/>
        </a:p>
      </dgm:t>
    </dgm:pt>
    <dgm:pt modelId="{2F414E9C-4CCD-40FF-965D-05F644208983}" type="parTrans" cxnId="{4F6CA18F-6642-4DEB-B5EB-5572285D8B8B}">
      <dgm:prSet/>
      <dgm:spPr/>
      <dgm:t>
        <a:bodyPr/>
        <a:lstStyle/>
        <a:p>
          <a:endParaRPr lang="en-US"/>
        </a:p>
      </dgm:t>
    </dgm:pt>
    <dgm:pt modelId="{9EC9E1EF-8584-4E79-B5CE-E5283148E260}" type="sibTrans" cxnId="{4F6CA18F-6642-4DEB-B5EB-5572285D8B8B}">
      <dgm:prSet/>
      <dgm:spPr/>
      <dgm:t>
        <a:bodyPr/>
        <a:lstStyle/>
        <a:p>
          <a:endParaRPr lang="en-US"/>
        </a:p>
      </dgm:t>
    </dgm:pt>
    <dgm:pt modelId="{6DC29EA4-966A-44A2-946F-24DC81B1F62C}" type="pres">
      <dgm:prSet presAssocID="{1CDCEA06-1927-46EA-BB21-7F300A35E7A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2C9CD7-20F4-44FD-A3EC-0267C39126D5}" type="pres">
      <dgm:prSet presAssocID="{81FABD71-32C1-47BA-B553-232466C9FE9A}" presName="centerShape" presStyleLbl="node0" presStyleIdx="0" presStyleCnt="1" custScaleX="176796" custScaleY="148611"/>
      <dgm:spPr/>
      <dgm:t>
        <a:bodyPr/>
        <a:lstStyle/>
        <a:p>
          <a:endParaRPr lang="en-US"/>
        </a:p>
      </dgm:t>
    </dgm:pt>
    <dgm:pt modelId="{2AA0C53B-2ED3-43B1-B932-94899CFEB72A}" type="pres">
      <dgm:prSet presAssocID="{60F2AA18-70D1-4C57-872C-4845395A9FA0}" presName="parTrans" presStyleLbl="sibTrans2D1" presStyleIdx="0" presStyleCnt="4"/>
      <dgm:spPr/>
      <dgm:t>
        <a:bodyPr/>
        <a:lstStyle/>
        <a:p>
          <a:endParaRPr lang="en-US"/>
        </a:p>
      </dgm:t>
    </dgm:pt>
    <dgm:pt modelId="{F8793A50-68EC-4908-A835-1448A90DCA06}" type="pres">
      <dgm:prSet presAssocID="{60F2AA18-70D1-4C57-872C-4845395A9FA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557FB6A-6235-4C07-B7BE-1B99AEDFF5B3}" type="pres">
      <dgm:prSet presAssocID="{9696D73F-E7A8-4058-AAE7-83DAB30556F2}" presName="node" presStyleLbl="node1" presStyleIdx="0" presStyleCnt="4" custScaleX="227265" custRadScaleRad="100260" custRadScaleInc="-6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3BBCD-10ED-463F-A38A-F308FD06656B}" type="pres">
      <dgm:prSet presAssocID="{0DF1CAEF-254E-459E-880C-2D1844970206}" presName="parTrans" presStyleLbl="sibTrans2D1" presStyleIdx="1" presStyleCnt="4"/>
      <dgm:spPr/>
      <dgm:t>
        <a:bodyPr/>
        <a:lstStyle/>
        <a:p>
          <a:endParaRPr lang="en-US"/>
        </a:p>
      </dgm:t>
    </dgm:pt>
    <dgm:pt modelId="{BC439CEC-89D9-4778-9911-125D42CE0FB8}" type="pres">
      <dgm:prSet presAssocID="{0DF1CAEF-254E-459E-880C-2D184497020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48BDB88-57E5-4A13-9A3D-D2418B1AC87C}" type="pres">
      <dgm:prSet presAssocID="{7417F55A-EAA3-4439-B94A-17EE4ECFCF12}" presName="node" presStyleLbl="node1" presStyleIdx="1" presStyleCnt="4" custScaleX="182579" custScaleY="229391" custRadScaleRad="165906" custRadScaleInc="-3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F49C4E-9934-47DF-9A7C-EF741CA109DE}" type="pres">
      <dgm:prSet presAssocID="{4F4C1AE9-5477-4672-8FA7-F61D0941A21C}" presName="parTrans" presStyleLbl="sibTrans2D1" presStyleIdx="2" presStyleCnt="4"/>
      <dgm:spPr/>
      <dgm:t>
        <a:bodyPr/>
        <a:lstStyle/>
        <a:p>
          <a:endParaRPr lang="en-US"/>
        </a:p>
      </dgm:t>
    </dgm:pt>
    <dgm:pt modelId="{060F6758-D0EF-45F1-98DE-8D7663C47D11}" type="pres">
      <dgm:prSet presAssocID="{4F4C1AE9-5477-4672-8FA7-F61D0941A21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7DDC4D3-DCE4-45AB-8CB9-FE5555BA3E44}" type="pres">
      <dgm:prSet presAssocID="{5AD0E2A1-8CB1-4C3D-A557-713E400CC0ED}" presName="node" presStyleLbl="node1" presStyleIdx="2" presStyleCnt="4" custScaleX="268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8849A-B2E9-4221-ADBB-82694A223167}" type="pres">
      <dgm:prSet presAssocID="{2F414E9C-4CCD-40FF-965D-05F644208983}" presName="parTrans" presStyleLbl="sibTrans2D1" presStyleIdx="3" presStyleCnt="4"/>
      <dgm:spPr/>
      <dgm:t>
        <a:bodyPr/>
        <a:lstStyle/>
        <a:p>
          <a:endParaRPr lang="en-US"/>
        </a:p>
      </dgm:t>
    </dgm:pt>
    <dgm:pt modelId="{A0552BAC-681F-400D-8701-67502D9AFC49}" type="pres">
      <dgm:prSet presAssocID="{2F414E9C-4CCD-40FF-965D-05F644208983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36A3DC6-3019-48A3-A3FF-0E9000722FA5}" type="pres">
      <dgm:prSet presAssocID="{2E2F57E2-5463-4139-B1C2-371653AF4C63}" presName="node" presStyleLbl="node1" presStyleIdx="3" presStyleCnt="4" custScaleX="196346" custScaleY="201864" custRadScaleRad="163138" custRadScaleInc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10ED20-4CE2-4D33-9F25-7EEC5107BA9D}" type="presOf" srcId="{0DF1CAEF-254E-459E-880C-2D1844970206}" destId="{EAB3BBCD-10ED-463F-A38A-F308FD06656B}" srcOrd="0" destOrd="0" presId="urn:microsoft.com/office/officeart/2005/8/layout/radial5"/>
    <dgm:cxn modelId="{FA53D8FD-3136-49BB-8C4E-3A290BAFDFFC}" type="presOf" srcId="{1CDCEA06-1927-46EA-BB21-7F300A35E7AB}" destId="{6DC29EA4-966A-44A2-946F-24DC81B1F62C}" srcOrd="0" destOrd="0" presId="urn:microsoft.com/office/officeart/2005/8/layout/radial5"/>
    <dgm:cxn modelId="{345538C2-F6AB-4EDD-A6E6-35AEB1021111}" type="presOf" srcId="{4F4C1AE9-5477-4672-8FA7-F61D0941A21C}" destId="{5EF49C4E-9934-47DF-9A7C-EF741CA109DE}" srcOrd="0" destOrd="0" presId="urn:microsoft.com/office/officeart/2005/8/layout/radial5"/>
    <dgm:cxn modelId="{24F423F8-488B-4217-99BD-60BABC7BF968}" type="presOf" srcId="{7417F55A-EAA3-4439-B94A-17EE4ECFCF12}" destId="{E48BDB88-57E5-4A13-9A3D-D2418B1AC87C}" srcOrd="0" destOrd="0" presId="urn:microsoft.com/office/officeart/2005/8/layout/radial5"/>
    <dgm:cxn modelId="{5C700C68-98BC-4AEA-BE58-FC17B8B919AB}" type="presOf" srcId="{5AD0E2A1-8CB1-4C3D-A557-713E400CC0ED}" destId="{47DDC4D3-DCE4-45AB-8CB9-FE5555BA3E44}" srcOrd="0" destOrd="0" presId="urn:microsoft.com/office/officeart/2005/8/layout/radial5"/>
    <dgm:cxn modelId="{4F6CA18F-6642-4DEB-B5EB-5572285D8B8B}" srcId="{81FABD71-32C1-47BA-B553-232466C9FE9A}" destId="{2E2F57E2-5463-4139-B1C2-371653AF4C63}" srcOrd="3" destOrd="0" parTransId="{2F414E9C-4CCD-40FF-965D-05F644208983}" sibTransId="{9EC9E1EF-8584-4E79-B5CE-E5283148E260}"/>
    <dgm:cxn modelId="{49AB9176-458F-48A1-B95E-ED828E128EC8}" type="presOf" srcId="{60F2AA18-70D1-4C57-872C-4845395A9FA0}" destId="{2AA0C53B-2ED3-43B1-B932-94899CFEB72A}" srcOrd="0" destOrd="0" presId="urn:microsoft.com/office/officeart/2005/8/layout/radial5"/>
    <dgm:cxn modelId="{12B27BFC-7977-4B79-9773-E64F4045B321}" type="presOf" srcId="{81FABD71-32C1-47BA-B553-232466C9FE9A}" destId="{3F2C9CD7-20F4-44FD-A3EC-0267C39126D5}" srcOrd="0" destOrd="0" presId="urn:microsoft.com/office/officeart/2005/8/layout/radial5"/>
    <dgm:cxn modelId="{E718EAAC-A731-471C-B6E2-BA1A4154F42D}" type="presOf" srcId="{2F414E9C-4CCD-40FF-965D-05F644208983}" destId="{A5A8849A-B2E9-4221-ADBB-82694A223167}" srcOrd="0" destOrd="0" presId="urn:microsoft.com/office/officeart/2005/8/layout/radial5"/>
    <dgm:cxn modelId="{110C602A-8B16-47B1-90AE-B6A7C3602E0F}" type="presOf" srcId="{60F2AA18-70D1-4C57-872C-4845395A9FA0}" destId="{F8793A50-68EC-4908-A835-1448A90DCA06}" srcOrd="1" destOrd="0" presId="urn:microsoft.com/office/officeart/2005/8/layout/radial5"/>
    <dgm:cxn modelId="{CE2EE80F-CCCC-4BF1-8E43-90431729942E}" type="presOf" srcId="{2E2F57E2-5463-4139-B1C2-371653AF4C63}" destId="{136A3DC6-3019-48A3-A3FF-0E9000722FA5}" srcOrd="0" destOrd="0" presId="urn:microsoft.com/office/officeart/2005/8/layout/radial5"/>
    <dgm:cxn modelId="{20E5ABB2-2F8E-4518-BC14-F1CD18ACC2AE}" type="presOf" srcId="{2F414E9C-4CCD-40FF-965D-05F644208983}" destId="{A0552BAC-681F-400D-8701-67502D9AFC49}" srcOrd="1" destOrd="0" presId="urn:microsoft.com/office/officeart/2005/8/layout/radial5"/>
    <dgm:cxn modelId="{9E424C92-7206-4E6B-A845-A8172D29B7FF}" srcId="{1CDCEA06-1927-46EA-BB21-7F300A35E7AB}" destId="{81FABD71-32C1-47BA-B553-232466C9FE9A}" srcOrd="0" destOrd="0" parTransId="{D4018B17-DAE1-42AA-9346-D31B1A5CE9F4}" sibTransId="{193D208D-753E-484D-A8F7-42DBC3730404}"/>
    <dgm:cxn modelId="{777C4410-1D59-4A90-8F11-C7342A2A6FA8}" srcId="{81FABD71-32C1-47BA-B553-232466C9FE9A}" destId="{7417F55A-EAA3-4439-B94A-17EE4ECFCF12}" srcOrd="1" destOrd="0" parTransId="{0DF1CAEF-254E-459E-880C-2D1844970206}" sibTransId="{29027ABD-2029-4E45-B9B2-10DB3CB0E39A}"/>
    <dgm:cxn modelId="{27E41370-FAD0-430E-ACFA-63E8C67E9A8C}" srcId="{81FABD71-32C1-47BA-B553-232466C9FE9A}" destId="{9696D73F-E7A8-4058-AAE7-83DAB30556F2}" srcOrd="0" destOrd="0" parTransId="{60F2AA18-70D1-4C57-872C-4845395A9FA0}" sibTransId="{65E35E2E-E2E2-4555-A832-EC11B417F2C3}"/>
    <dgm:cxn modelId="{83B20DDD-CC79-499D-A2C0-85860DC837BC}" type="presOf" srcId="{9696D73F-E7A8-4058-AAE7-83DAB30556F2}" destId="{3557FB6A-6235-4C07-B7BE-1B99AEDFF5B3}" srcOrd="0" destOrd="0" presId="urn:microsoft.com/office/officeart/2005/8/layout/radial5"/>
    <dgm:cxn modelId="{C90F2A4A-3F6F-4181-947F-ECCE1A004B99}" srcId="{81FABD71-32C1-47BA-B553-232466C9FE9A}" destId="{5AD0E2A1-8CB1-4C3D-A557-713E400CC0ED}" srcOrd="2" destOrd="0" parTransId="{4F4C1AE9-5477-4672-8FA7-F61D0941A21C}" sibTransId="{9CA790CF-A2E4-46CB-AFFD-236BD5FF3099}"/>
    <dgm:cxn modelId="{5B26C18C-0F78-4939-9FCD-ACBAC1F446B5}" type="presOf" srcId="{0DF1CAEF-254E-459E-880C-2D1844970206}" destId="{BC439CEC-89D9-4778-9911-125D42CE0FB8}" srcOrd="1" destOrd="0" presId="urn:microsoft.com/office/officeart/2005/8/layout/radial5"/>
    <dgm:cxn modelId="{D6AA8A0E-FBA6-4736-9CA9-E4B7BDD8EAEB}" type="presOf" srcId="{4F4C1AE9-5477-4672-8FA7-F61D0941A21C}" destId="{060F6758-D0EF-45F1-98DE-8D7663C47D11}" srcOrd="1" destOrd="0" presId="urn:microsoft.com/office/officeart/2005/8/layout/radial5"/>
    <dgm:cxn modelId="{C5E1CDAE-D091-4F31-AB26-7167A2C30BC9}" type="presParOf" srcId="{6DC29EA4-966A-44A2-946F-24DC81B1F62C}" destId="{3F2C9CD7-20F4-44FD-A3EC-0267C39126D5}" srcOrd="0" destOrd="0" presId="urn:microsoft.com/office/officeart/2005/8/layout/radial5"/>
    <dgm:cxn modelId="{9E25F279-B060-4E54-B6CE-04B9861F5479}" type="presParOf" srcId="{6DC29EA4-966A-44A2-946F-24DC81B1F62C}" destId="{2AA0C53B-2ED3-43B1-B932-94899CFEB72A}" srcOrd="1" destOrd="0" presId="urn:microsoft.com/office/officeart/2005/8/layout/radial5"/>
    <dgm:cxn modelId="{0CB35B2A-ACAA-4E2E-B60F-11F9603207EC}" type="presParOf" srcId="{2AA0C53B-2ED3-43B1-B932-94899CFEB72A}" destId="{F8793A50-68EC-4908-A835-1448A90DCA06}" srcOrd="0" destOrd="0" presId="urn:microsoft.com/office/officeart/2005/8/layout/radial5"/>
    <dgm:cxn modelId="{5E2A6151-8E11-4104-9BC8-0D20176714B3}" type="presParOf" srcId="{6DC29EA4-966A-44A2-946F-24DC81B1F62C}" destId="{3557FB6A-6235-4C07-B7BE-1B99AEDFF5B3}" srcOrd="2" destOrd="0" presId="urn:microsoft.com/office/officeart/2005/8/layout/radial5"/>
    <dgm:cxn modelId="{A656A8DF-25CA-48EF-BF2E-56F7941B7F9D}" type="presParOf" srcId="{6DC29EA4-966A-44A2-946F-24DC81B1F62C}" destId="{EAB3BBCD-10ED-463F-A38A-F308FD06656B}" srcOrd="3" destOrd="0" presId="urn:microsoft.com/office/officeart/2005/8/layout/radial5"/>
    <dgm:cxn modelId="{18B9A519-8E41-4645-8ECD-A3CE5F56B927}" type="presParOf" srcId="{EAB3BBCD-10ED-463F-A38A-F308FD06656B}" destId="{BC439CEC-89D9-4778-9911-125D42CE0FB8}" srcOrd="0" destOrd="0" presId="urn:microsoft.com/office/officeart/2005/8/layout/radial5"/>
    <dgm:cxn modelId="{7B1DFD2E-38F6-4756-B357-C068B543B8FF}" type="presParOf" srcId="{6DC29EA4-966A-44A2-946F-24DC81B1F62C}" destId="{E48BDB88-57E5-4A13-9A3D-D2418B1AC87C}" srcOrd="4" destOrd="0" presId="urn:microsoft.com/office/officeart/2005/8/layout/radial5"/>
    <dgm:cxn modelId="{3620BF30-5619-4EF1-8A8D-2A1E27DB01CE}" type="presParOf" srcId="{6DC29EA4-966A-44A2-946F-24DC81B1F62C}" destId="{5EF49C4E-9934-47DF-9A7C-EF741CA109DE}" srcOrd="5" destOrd="0" presId="urn:microsoft.com/office/officeart/2005/8/layout/radial5"/>
    <dgm:cxn modelId="{3821E3FC-F40B-4A62-A37C-28F8F1B8003F}" type="presParOf" srcId="{5EF49C4E-9934-47DF-9A7C-EF741CA109DE}" destId="{060F6758-D0EF-45F1-98DE-8D7663C47D11}" srcOrd="0" destOrd="0" presId="urn:microsoft.com/office/officeart/2005/8/layout/radial5"/>
    <dgm:cxn modelId="{8CCA6C16-0420-4572-8F6D-51BD37DB0F9F}" type="presParOf" srcId="{6DC29EA4-966A-44A2-946F-24DC81B1F62C}" destId="{47DDC4D3-DCE4-45AB-8CB9-FE5555BA3E44}" srcOrd="6" destOrd="0" presId="urn:microsoft.com/office/officeart/2005/8/layout/radial5"/>
    <dgm:cxn modelId="{C6A0B239-1DE9-4636-9CE1-9C81B09187EE}" type="presParOf" srcId="{6DC29EA4-966A-44A2-946F-24DC81B1F62C}" destId="{A5A8849A-B2E9-4221-ADBB-82694A223167}" srcOrd="7" destOrd="0" presId="urn:microsoft.com/office/officeart/2005/8/layout/radial5"/>
    <dgm:cxn modelId="{F2F07D83-9DF6-41E0-A740-E2FB286BECB5}" type="presParOf" srcId="{A5A8849A-B2E9-4221-ADBB-82694A223167}" destId="{A0552BAC-681F-400D-8701-67502D9AFC49}" srcOrd="0" destOrd="0" presId="urn:microsoft.com/office/officeart/2005/8/layout/radial5"/>
    <dgm:cxn modelId="{B7331270-66D6-4FFD-A322-12A10EFFA643}" type="presParOf" srcId="{6DC29EA4-966A-44A2-946F-24DC81B1F62C}" destId="{136A3DC6-3019-48A3-A3FF-0E9000722FA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C9CD7-20F4-44FD-A3EC-0267C39126D5}">
      <dsp:nvSpPr>
        <dsp:cNvPr id="0" name=""/>
        <dsp:cNvSpPr/>
      </dsp:nvSpPr>
      <dsp:spPr>
        <a:xfrm>
          <a:off x="3516215" y="1380858"/>
          <a:ext cx="1730573" cy="14546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0000"/>
                <a:satMod val="110000"/>
              </a:schemeClr>
            </a:gs>
            <a:gs pos="47500">
              <a:schemeClr val="accent1">
                <a:hueOff val="0"/>
                <a:satOff val="0"/>
                <a:lumOff val="0"/>
                <a:alphaOff val="0"/>
                <a:tint val="53000"/>
                <a:satMod val="120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tint val="53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atMod val="110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International Relations Department</a:t>
          </a:r>
          <a:endParaRPr lang="en-US" sz="1600" kern="1200" dirty="0"/>
        </a:p>
      </dsp:txBody>
      <dsp:txXfrm>
        <a:off x="3769652" y="1593891"/>
        <a:ext cx="1223699" cy="1028617"/>
      </dsp:txXfrm>
    </dsp:sp>
    <dsp:sp modelId="{2AA0C53B-2ED3-43B1-B932-94899CFEB72A}">
      <dsp:nvSpPr>
        <dsp:cNvPr id="0" name=""/>
        <dsp:cNvSpPr/>
      </dsp:nvSpPr>
      <dsp:spPr>
        <a:xfrm rot="16033139">
          <a:off x="4266895" y="1060115"/>
          <a:ext cx="145673" cy="3763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110000"/>
              </a:schemeClr>
            </a:gs>
            <a:gs pos="47500">
              <a:schemeClr val="accent1">
                <a:tint val="60000"/>
                <a:hueOff val="0"/>
                <a:satOff val="0"/>
                <a:lumOff val="0"/>
                <a:alphaOff val="0"/>
                <a:tint val="53000"/>
                <a:satMod val="120000"/>
              </a:schemeClr>
            </a:gs>
            <a:gs pos="58500">
              <a:schemeClr val="accent1">
                <a:tint val="60000"/>
                <a:hueOff val="0"/>
                <a:satOff val="0"/>
                <a:lumOff val="0"/>
                <a:alphaOff val="0"/>
                <a:tint val="53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110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4289806" y="1157220"/>
        <a:ext cx="101971" cy="225839"/>
      </dsp:txXfrm>
    </dsp:sp>
    <dsp:sp modelId="{3557FB6A-6235-4C07-B7BE-1B99AEDFF5B3}">
      <dsp:nvSpPr>
        <dsp:cNvPr id="0" name=""/>
        <dsp:cNvSpPr/>
      </dsp:nvSpPr>
      <dsp:spPr>
        <a:xfrm>
          <a:off x="3048004" y="0"/>
          <a:ext cx="2515955" cy="11070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0000"/>
                <a:satMod val="110000"/>
              </a:schemeClr>
            </a:gs>
            <a:gs pos="47500">
              <a:schemeClr val="accent1">
                <a:hueOff val="0"/>
                <a:satOff val="0"/>
                <a:lumOff val="0"/>
                <a:alphaOff val="0"/>
                <a:tint val="53000"/>
                <a:satMod val="120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tint val="53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atMod val="110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Mining and Metallurgical </a:t>
          </a:r>
          <a:endParaRPr lang="en-US" sz="1600" kern="1200" dirty="0"/>
        </a:p>
      </dsp:txBody>
      <dsp:txXfrm>
        <a:off x="3416457" y="162125"/>
        <a:ext cx="1779049" cy="782808"/>
      </dsp:txXfrm>
    </dsp:sp>
    <dsp:sp modelId="{EAB3BBCD-10ED-463F-A38A-F308FD06656B}">
      <dsp:nvSpPr>
        <dsp:cNvPr id="0" name=""/>
        <dsp:cNvSpPr/>
      </dsp:nvSpPr>
      <dsp:spPr>
        <a:xfrm rot="21498210">
          <a:off x="5400044" y="1884340"/>
          <a:ext cx="370856" cy="3763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110000"/>
              </a:schemeClr>
            </a:gs>
            <a:gs pos="47500">
              <a:schemeClr val="accent1">
                <a:tint val="60000"/>
                <a:hueOff val="0"/>
                <a:satOff val="0"/>
                <a:lumOff val="0"/>
                <a:alphaOff val="0"/>
                <a:tint val="53000"/>
                <a:satMod val="120000"/>
              </a:schemeClr>
            </a:gs>
            <a:gs pos="58500">
              <a:schemeClr val="accent1">
                <a:tint val="60000"/>
                <a:hueOff val="0"/>
                <a:satOff val="0"/>
                <a:lumOff val="0"/>
                <a:alphaOff val="0"/>
                <a:tint val="53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110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400068" y="1961267"/>
        <a:ext cx="259599" cy="225839"/>
      </dsp:txXfrm>
    </dsp:sp>
    <dsp:sp modelId="{E48BDB88-57E5-4A13-9A3D-D2418B1AC87C}">
      <dsp:nvSpPr>
        <dsp:cNvPr id="0" name=""/>
        <dsp:cNvSpPr/>
      </dsp:nvSpPr>
      <dsp:spPr>
        <a:xfrm>
          <a:off x="5945394" y="762201"/>
          <a:ext cx="2021255" cy="25394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0000"/>
                <a:satMod val="110000"/>
              </a:schemeClr>
            </a:gs>
            <a:gs pos="47500">
              <a:schemeClr val="accent1">
                <a:hueOff val="0"/>
                <a:satOff val="0"/>
                <a:lumOff val="0"/>
                <a:alphaOff val="0"/>
                <a:tint val="53000"/>
                <a:satMod val="120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tint val="53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atMod val="110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Machinery</a:t>
          </a:r>
          <a:endParaRPr lang="en-US" sz="1600" kern="1200" dirty="0"/>
        </a:p>
      </dsp:txBody>
      <dsp:txXfrm>
        <a:off x="6241400" y="1134101"/>
        <a:ext cx="1429243" cy="1795691"/>
      </dsp:txXfrm>
    </dsp:sp>
    <dsp:sp modelId="{5EF49C4E-9934-47DF-9A7C-EF741CA109DE}">
      <dsp:nvSpPr>
        <dsp:cNvPr id="0" name=""/>
        <dsp:cNvSpPr/>
      </dsp:nvSpPr>
      <dsp:spPr>
        <a:xfrm rot="5400000">
          <a:off x="4309527" y="2779070"/>
          <a:ext cx="143950" cy="3763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110000"/>
              </a:schemeClr>
            </a:gs>
            <a:gs pos="47500">
              <a:schemeClr val="accent1">
                <a:tint val="60000"/>
                <a:hueOff val="0"/>
                <a:satOff val="0"/>
                <a:lumOff val="0"/>
                <a:alphaOff val="0"/>
                <a:tint val="53000"/>
                <a:satMod val="120000"/>
              </a:schemeClr>
            </a:gs>
            <a:gs pos="58500">
              <a:schemeClr val="accent1">
                <a:tint val="60000"/>
                <a:hueOff val="0"/>
                <a:satOff val="0"/>
                <a:lumOff val="0"/>
                <a:alphaOff val="0"/>
                <a:tint val="53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110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331120" y="2832758"/>
        <a:ext cx="100765" cy="225839"/>
      </dsp:txXfrm>
    </dsp:sp>
    <dsp:sp modelId="{47DDC4D3-DCE4-45AB-8CB9-FE5555BA3E44}">
      <dsp:nvSpPr>
        <dsp:cNvPr id="0" name=""/>
        <dsp:cNvSpPr/>
      </dsp:nvSpPr>
      <dsp:spPr>
        <a:xfrm>
          <a:off x="2895902" y="3107146"/>
          <a:ext cx="2971199" cy="11070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0000"/>
                <a:satMod val="110000"/>
              </a:schemeClr>
            </a:gs>
            <a:gs pos="47500">
              <a:schemeClr val="accent1">
                <a:hueOff val="0"/>
                <a:satOff val="0"/>
                <a:lumOff val="0"/>
                <a:alphaOff val="0"/>
                <a:tint val="53000"/>
                <a:satMod val="120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tint val="53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atMod val="110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Light Industry</a:t>
          </a:r>
          <a:endParaRPr lang="en-US" sz="1600" kern="1200" dirty="0"/>
        </a:p>
      </dsp:txBody>
      <dsp:txXfrm>
        <a:off x="3331024" y="3269271"/>
        <a:ext cx="2100955" cy="782808"/>
      </dsp:txXfrm>
    </dsp:sp>
    <dsp:sp modelId="{A5A8849A-B2E9-4221-ADBB-82694A223167}">
      <dsp:nvSpPr>
        <dsp:cNvPr id="0" name=""/>
        <dsp:cNvSpPr/>
      </dsp:nvSpPr>
      <dsp:spPr>
        <a:xfrm rot="10800297">
          <a:off x="3080796" y="1919901"/>
          <a:ext cx="307695" cy="3763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110000"/>
              </a:schemeClr>
            </a:gs>
            <a:gs pos="47500">
              <a:schemeClr val="accent1">
                <a:tint val="60000"/>
                <a:hueOff val="0"/>
                <a:satOff val="0"/>
                <a:lumOff val="0"/>
                <a:alphaOff val="0"/>
                <a:tint val="53000"/>
                <a:satMod val="120000"/>
              </a:schemeClr>
            </a:gs>
            <a:gs pos="58500">
              <a:schemeClr val="accent1">
                <a:tint val="60000"/>
                <a:hueOff val="0"/>
                <a:satOff val="0"/>
                <a:lumOff val="0"/>
                <a:alphaOff val="0"/>
                <a:tint val="53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110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3173104" y="1995185"/>
        <a:ext cx="215387" cy="225839"/>
      </dsp:txXfrm>
    </dsp:sp>
    <dsp:sp modelId="{136A3DC6-3019-48A3-A3FF-0E9000722FA5}">
      <dsp:nvSpPr>
        <dsp:cNvPr id="0" name=""/>
        <dsp:cNvSpPr/>
      </dsp:nvSpPr>
      <dsp:spPr>
        <a:xfrm>
          <a:off x="761993" y="990605"/>
          <a:ext cx="2173664" cy="22347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0000"/>
                <a:satMod val="110000"/>
              </a:schemeClr>
            </a:gs>
            <a:gs pos="47500">
              <a:schemeClr val="accent1">
                <a:hueOff val="0"/>
                <a:satOff val="0"/>
                <a:lumOff val="0"/>
                <a:alphaOff val="0"/>
                <a:tint val="53000"/>
                <a:satMod val="120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tint val="53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atMod val="110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Coal Industry</a:t>
          </a:r>
          <a:endParaRPr lang="en-US" sz="1600" kern="1200" dirty="0"/>
        </a:p>
      </dsp:txBody>
      <dsp:txXfrm>
        <a:off x="1080319" y="1317877"/>
        <a:ext cx="1537012" cy="1580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A1932-A0A6-4270-A0D9-7BB59385FF80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D7843-0CB7-4010-AE7F-60A2E866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4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a co-financing arrangement with the UK’s Department for International Development (DFID) and on behalf of BMZ, GIZ is implementing the Framework and Finance for Private Sector Development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this context, GIZ supports private sector development and the abolition of trade barriers and provides advisory services for the microfinance and resource sectors.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Besides promoting economic development and improving living conditions, GIZ’s engagement on behalf of the German Government and other donors is helping to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stabilise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region as a whole.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D7843-0CB7-4010-AE7F-60A2E866AB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75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Sustainable Infrastructure (water management)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D7843-0CB7-4010-AE7F-60A2E866AB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57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8534400" cy="1981199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Internship in GIZ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200" i="1" dirty="0" smtClean="0"/>
              <a:t>“Mineral Resources for Development” 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7620000" cy="4267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				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					      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Dushanbe,Tajikistan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					</a:t>
            </a:r>
          </a:p>
          <a:p>
            <a:r>
              <a:rPr lang="en-US" dirty="0" smtClean="0"/>
              <a:t>		</a:t>
            </a: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		    </a:t>
            </a:r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Ganieva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Gulfiza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ES-111</a:t>
            </a:r>
          </a:p>
          <a:p>
            <a:pPr algn="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ganievagulfiza@gmail.com</a:t>
            </a:r>
          </a:p>
        </p:txBody>
      </p:sp>
      <p:pic>
        <p:nvPicPr>
          <p:cNvPr id="1027" name="Picture 3" descr="C:\Users\Giza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15" y="2750127"/>
            <a:ext cx="4461885" cy="2531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3563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Having 2 organization supervisors is stressful</a:t>
            </a:r>
          </a:p>
          <a:p>
            <a:endParaRPr lang="en-US" dirty="0" smtClean="0"/>
          </a:p>
          <a:p>
            <a:r>
              <a:rPr lang="en-US" dirty="0" smtClean="0"/>
              <a:t>Working at the governmental institutions requires strict discipline and formality</a:t>
            </a:r>
          </a:p>
          <a:p>
            <a:endParaRPr lang="en-US" dirty="0" smtClean="0"/>
          </a:p>
          <a:p>
            <a:r>
              <a:rPr lang="en-US" dirty="0" smtClean="0"/>
              <a:t>Saying “no” is not easy </a:t>
            </a:r>
          </a:p>
          <a:p>
            <a:endParaRPr lang="en-US" dirty="0"/>
          </a:p>
        </p:txBody>
      </p:sp>
      <p:pic>
        <p:nvPicPr>
          <p:cNvPr id="4098" name="Picture 2" descr="C:\Users\Giza\Desktop\stre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62113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Giza\Desktop\womenpr5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3343812"/>
            <a:ext cx="2549525" cy="150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Giza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7" y="4849220"/>
            <a:ext cx="2809875" cy="1628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96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Improvement of time and task management</a:t>
            </a:r>
          </a:p>
          <a:p>
            <a:r>
              <a:rPr lang="en-US" dirty="0" smtClean="0"/>
              <a:t>Networking </a:t>
            </a:r>
          </a:p>
          <a:p>
            <a:r>
              <a:rPr lang="en-US" dirty="0" smtClean="0"/>
              <a:t>Working in a team, and developing leadership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Understanding the values and culture of international organization and governmental institution in Tajikistan</a:t>
            </a:r>
          </a:p>
          <a:p>
            <a:r>
              <a:rPr lang="en-US" dirty="0" smtClean="0"/>
              <a:t>Widening knowledge on economy and mining in Tajikistan</a:t>
            </a:r>
          </a:p>
          <a:p>
            <a:endParaRPr lang="en-US" dirty="0" smtClean="0"/>
          </a:p>
        </p:txBody>
      </p:sp>
      <p:pic>
        <p:nvPicPr>
          <p:cNvPr id="5122" name="Picture 2" descr="C:\Users\Giza\Desktop\af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54036"/>
            <a:ext cx="6172200" cy="2339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48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601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Conclusion: </a:t>
            </a:r>
            <a:br>
              <a:rPr lang="en-US" dirty="0" smtClean="0"/>
            </a:br>
            <a:r>
              <a:rPr lang="en-US" dirty="0" smtClean="0"/>
              <a:t>Future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Governmental structures do not give space to develop, but welcome ideas and new practices</a:t>
            </a:r>
          </a:p>
          <a:p>
            <a:r>
              <a:rPr lang="en-US" dirty="0" smtClean="0"/>
              <a:t>Masters Degree on Natural Resources Management is and will continue to be valuable in Central Asian Countries</a:t>
            </a:r>
          </a:p>
          <a:p>
            <a:r>
              <a:rPr lang="en-US" dirty="0" smtClean="0"/>
              <a:t>I was advised to continue my career in international organizations, where the main objectives are sustainable economical development, conflict resolution, rule of law. </a:t>
            </a:r>
          </a:p>
          <a:p>
            <a:endParaRPr lang="en-US" dirty="0"/>
          </a:p>
        </p:txBody>
      </p:sp>
      <p:pic>
        <p:nvPicPr>
          <p:cNvPr id="6146" name="Picture 2" descr="C:\Users\Giza\Desktop\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227617"/>
            <a:ext cx="4114800" cy="133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38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Quick facts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Introduction to Organizations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Duties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Theory-Practice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Reflexion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Challenges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New gained skills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Future development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ELdZ_mult+giz_TJ_colour_cmyk_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8" y="228600"/>
            <a:ext cx="2865438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C:\Users\Giza\Desktop\AGEN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95600"/>
            <a:ext cx="3657600" cy="2800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14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GIZ announcement         Study requirements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Unique chance to experience working in international organization and public institution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257800" y="2133600"/>
            <a:ext cx="9906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09800" y="2209800"/>
            <a:ext cx="1371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124200" y="3200400"/>
            <a:ext cx="2628900" cy="1143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 and Acceptance</a:t>
            </a:r>
            <a:endParaRPr lang="en-US" sz="2400" dirty="0"/>
          </a:p>
        </p:txBody>
      </p:sp>
      <p:sp>
        <p:nvSpPr>
          <p:cNvPr id="12" name="Down Arrow 11"/>
          <p:cNvSpPr/>
          <p:nvPr/>
        </p:nvSpPr>
        <p:spPr>
          <a:xfrm>
            <a:off x="4267200" y="4343400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ELdZ_mult+giz_TJ_colour_cmyk_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" y="228600"/>
            <a:ext cx="2865438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14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Overall </a:t>
            </a:r>
            <a:r>
              <a:rPr lang="en-US" sz="3200" dirty="0"/>
              <a:t>463 hours from 2nd of June – 5th of August </a:t>
            </a:r>
            <a:r>
              <a:rPr lang="en-US" sz="3200" dirty="0" smtClean="0"/>
              <a:t>2014</a:t>
            </a:r>
          </a:p>
          <a:p>
            <a:r>
              <a:rPr lang="en-US" sz="3200" dirty="0" smtClean="0"/>
              <a:t>2 </a:t>
            </a:r>
            <a:r>
              <a:rPr lang="en-US" sz="3200" dirty="0"/>
              <a:t>different institutions, organization supervisors, offices, and </a:t>
            </a:r>
            <a:r>
              <a:rPr lang="en-US" sz="3200" dirty="0" smtClean="0"/>
              <a:t>tasks</a:t>
            </a:r>
          </a:p>
          <a:p>
            <a:r>
              <a:rPr lang="en-US" sz="3200" dirty="0" smtClean="0"/>
              <a:t>An </a:t>
            </a:r>
            <a:r>
              <a:rPr lang="en-US" sz="3200" dirty="0"/>
              <a:t>official position - </a:t>
            </a:r>
            <a:r>
              <a:rPr lang="en-US" sz="3200" dirty="0" smtClean="0"/>
              <a:t>short </a:t>
            </a:r>
            <a:r>
              <a:rPr lang="en-US" sz="3200" dirty="0"/>
              <a:t>terms assistant</a:t>
            </a:r>
          </a:p>
        </p:txBody>
      </p:sp>
    </p:spTree>
    <p:extLst>
      <p:ext uri="{BB962C8B-B14F-4D97-AF65-F5344CB8AC3E}">
        <p14:creationId xmlns:p14="http://schemas.microsoft.com/office/powerpoint/2010/main" val="6870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GIZ-Tajikistan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GIZ – German Cooperation for International Development, commissioned by German Federal Ministry for Economic Cooperation and Development </a:t>
            </a:r>
          </a:p>
          <a:p>
            <a:r>
              <a:rPr lang="en-US" dirty="0" smtClean="0"/>
              <a:t>GIZ Tajikistan – 17 projects and programs: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Sustainable Infrastructure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Social Development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Governance and Democracy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Environment and Climate Change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Economic Development and Employment</a:t>
            </a:r>
          </a:p>
          <a:p>
            <a:pPr lvl="2">
              <a:buFont typeface="Wingdings" pitchFamily="2" charset="2"/>
              <a:buChar char="ü"/>
            </a:pPr>
            <a:r>
              <a:rPr lang="en-US" b="1" dirty="0" smtClean="0"/>
              <a:t>Mineral Resources for Development</a:t>
            </a:r>
            <a:endParaRPr lang="en-US" b="1" dirty="0"/>
          </a:p>
        </p:txBody>
      </p:sp>
      <p:pic>
        <p:nvPicPr>
          <p:cNvPr id="3074" name="Picture 2" descr="C:\Users\Giza\Desktop\01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1503218"/>
            <a:ext cx="9046464" cy="640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40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1066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Mineral Resources for Development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MRD – regional program, where objective is to use mineral resources for inclusive economic development in Kazakhstan, Kyrgyzstan, Tajikistan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Main obstacles of the program?  </a:t>
            </a:r>
          </a:p>
          <a:p>
            <a:pPr marL="1371600" lvl="2" indent="-514350">
              <a:buFont typeface="+mj-lt"/>
              <a:buAutoNum type="alphaLcPeriod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unfavorable conditions for investment, </a:t>
            </a:r>
          </a:p>
          <a:p>
            <a:pPr marL="1371600" lvl="2" indent="-514350">
              <a:buFont typeface="+mj-lt"/>
              <a:buAutoNum type="alphaLcPeriod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inadequate geo-economic information and technology,</a:t>
            </a:r>
          </a:p>
          <a:p>
            <a:pPr marL="1371600" lvl="2" indent="-514350">
              <a:buFont typeface="+mj-lt"/>
              <a:buAutoNum type="alphaLcPeriod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lack of efficiency in training and other relevant institutions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Approach:  </a:t>
            </a:r>
          </a:p>
          <a:p>
            <a:pPr marL="1371600" lvl="2" indent="-571500">
              <a:buFont typeface="+mj-lt"/>
              <a:buAutoNum type="romanLcPeriod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organization of private-public dialogue platforms at the national and regional level,</a:t>
            </a:r>
          </a:p>
          <a:p>
            <a:pPr marL="1371600" lvl="2" indent="-571500">
              <a:buFont typeface="+mj-lt"/>
              <a:buAutoNum type="romanLcPeriod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Providing assistance to the state authorities, support, consultations and policy advises. </a:t>
            </a:r>
          </a:p>
        </p:txBody>
      </p:sp>
    </p:spTree>
    <p:extLst>
      <p:ext uri="{BB962C8B-B14F-4D97-AF65-F5344CB8AC3E}">
        <p14:creationId xmlns:p14="http://schemas.microsoft.com/office/powerpoint/2010/main" val="70774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MINT-Tajikistan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/>
              <a:t>MINT – Ministry of Industry and New Technologies of the </a:t>
            </a:r>
            <a:r>
              <a:rPr lang="en-US" dirty="0" smtClean="0"/>
              <a:t>Republic </a:t>
            </a:r>
            <a:r>
              <a:rPr lang="en-US" dirty="0"/>
              <a:t>of </a:t>
            </a:r>
            <a:r>
              <a:rPr lang="en-US" dirty="0" smtClean="0"/>
              <a:t>Tajikistan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33107628"/>
              </p:ext>
            </p:extLst>
          </p:nvPr>
        </p:nvGraphicFramePr>
        <p:xfrm>
          <a:off x="152400" y="2438400"/>
          <a:ext cx="8686800" cy="42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Giza\Desktop\waz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1472"/>
            <a:ext cx="7086600" cy="42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43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Duties and Field of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Font typeface="Wingdings" pitchFamily="2" charset="2"/>
              <a:buChar char="ü"/>
            </a:pPr>
            <a:r>
              <a:rPr lang="en-US" dirty="0"/>
              <a:t>Translation Russian-English-Russian; 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/>
              <a:t>Providing administrative support;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/>
              <a:t>Clerical duties, including maintaining a good flow of communication and information inside the International Department at MINT and externally: development partners, other government agencies, and rest of GIZ;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/>
              <a:t>Coordinating and organizing important </a:t>
            </a:r>
            <a:r>
              <a:rPr lang="en-US" dirty="0" smtClean="0"/>
              <a:t>grand events</a:t>
            </a:r>
            <a:r>
              <a:rPr lang="en-US" dirty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Assisting with the implementation of running the Mineral Resources for Development Regional Program.</a:t>
            </a:r>
            <a:endParaRPr lang="en-US" sz="7200" dirty="0" smtClean="0"/>
          </a:p>
          <a:p>
            <a:pPr marL="342900" lvl="8" indent="-342900"/>
            <a:endParaRPr lang="en-US" sz="3200" dirty="0"/>
          </a:p>
          <a:p>
            <a:pPr marL="342900" lvl="8" indent="-342900"/>
            <a:endParaRPr lang="en-US" sz="3200" dirty="0" smtClean="0"/>
          </a:p>
          <a:p>
            <a:pPr marL="342900" lvl="8" indent="-342900"/>
            <a:endParaRPr lang="en-US" sz="3200" dirty="0"/>
          </a:p>
          <a:p>
            <a:pPr marL="342900" lvl="8" indent="-342900"/>
            <a:endParaRPr lang="en-US" sz="3200" dirty="0" smtClean="0"/>
          </a:p>
          <a:p>
            <a:pPr marL="342900" lvl="8" indent="-342900"/>
            <a:r>
              <a:rPr lang="en-US" sz="3200" dirty="0" smtClean="0"/>
              <a:t>Short </a:t>
            </a:r>
            <a:r>
              <a:rPr lang="en-US" sz="3200" dirty="0" smtClean="0"/>
              <a:t>term assistant has became a combination of: office </a:t>
            </a:r>
            <a:r>
              <a:rPr lang="en-US" sz="3200" dirty="0"/>
              <a:t>clerk, </a:t>
            </a:r>
            <a:r>
              <a:rPr lang="en-US" sz="3200" dirty="0" smtClean="0"/>
              <a:t>receptionist, translator</a:t>
            </a:r>
            <a:r>
              <a:rPr lang="en-US" sz="3200" dirty="0"/>
              <a:t>, office-manager, personal assistant, logistician, representative on behalf of the </a:t>
            </a:r>
            <a:r>
              <a:rPr lang="en-US" sz="3200" dirty="0" smtClean="0"/>
              <a:t>ministry during external meetings, </a:t>
            </a:r>
            <a:r>
              <a:rPr lang="en-US" sz="3200" dirty="0"/>
              <a:t>etc. </a:t>
            </a:r>
          </a:p>
          <a:p>
            <a:endParaRPr lang="en-US" dirty="0"/>
          </a:p>
        </p:txBody>
      </p:sp>
      <p:pic>
        <p:nvPicPr>
          <p:cNvPr id="8194" name="Picture 2" descr="C:\Users\Giza\Desktop\duties_and_powers_of_a_company_secretary_-_ire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391400" cy="3124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5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Theory-Practice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Language skills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Ability to conduct a research and computer skills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Cultural communication and tolerance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Basic knowledge on economy and law terminologies and concepts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Critical thinking</a:t>
            </a:r>
            <a:endParaRPr lang="en-US" dirty="0"/>
          </a:p>
        </p:txBody>
      </p:sp>
      <p:pic>
        <p:nvPicPr>
          <p:cNvPr id="7170" name="Picture 2" descr="C:\Users\Giza\Desktop\theory_pract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4267200"/>
            <a:ext cx="34861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3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244</TotalTime>
  <Words>567</Words>
  <Application>Microsoft Office PowerPoint</Application>
  <PresentationFormat>On-screen Show (4:3)</PresentationFormat>
  <Paragraphs>113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Decatur</vt:lpstr>
      <vt:lpstr>Internship in GIZ  “Mineral Resources for Development” </vt:lpstr>
      <vt:lpstr>Agenda</vt:lpstr>
      <vt:lpstr>Motivation</vt:lpstr>
      <vt:lpstr>Quick Facts</vt:lpstr>
      <vt:lpstr>GIZ-Tajikistan</vt:lpstr>
      <vt:lpstr>Mineral Resources for Development</vt:lpstr>
      <vt:lpstr>MINT-Tajikistan</vt:lpstr>
      <vt:lpstr>Duties and Field of Work</vt:lpstr>
      <vt:lpstr>Theory-Practice</vt:lpstr>
      <vt:lpstr>Challenges</vt:lpstr>
      <vt:lpstr>New Skills</vt:lpstr>
      <vt:lpstr>Conclusion:  Future Development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Giza</dc:creator>
  <cp:lastModifiedBy>Giza</cp:lastModifiedBy>
  <cp:revision>143</cp:revision>
  <dcterms:created xsi:type="dcterms:W3CDTF">2006-08-16T00:00:00Z</dcterms:created>
  <dcterms:modified xsi:type="dcterms:W3CDTF">2014-12-03T06:54:42Z</dcterms:modified>
</cp:coreProperties>
</file>